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oboto"/>
      <p:regular r:id="rId46"/>
      <p:bold r:id="rId47"/>
      <p:italic r:id="rId48"/>
      <p:boldItalic r:id="rId49"/>
    </p:embeddedFont>
    <p:embeddedFont>
      <p:font typeface="Montserrat"/>
      <p:regular r:id="rId50"/>
      <p:bold r:id="rId51"/>
      <p:italic r:id="rId52"/>
      <p:boldItalic r:id="rId53"/>
    </p:embeddedFont>
    <p:embeddedFont>
      <p:font typeface="Lato"/>
      <p:regular r:id="rId54"/>
      <p:bold r:id="rId55"/>
      <p:italic r:id="rId56"/>
      <p:boldItalic r:id="rId57"/>
    </p:embeddedFont>
    <p:embeddedFont>
      <p:font typeface="Roboto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RobotoMon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Mon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6.xml"/><Relationship Id="rId55" Type="http://schemas.openxmlformats.org/officeDocument/2006/relationships/font" Target="fonts/Lato-bold.fntdata"/><Relationship Id="rId10" Type="http://schemas.openxmlformats.org/officeDocument/2006/relationships/slide" Target="slides/slide5.xml"/><Relationship Id="rId54" Type="http://schemas.openxmlformats.org/officeDocument/2006/relationships/font" Target="fonts/Lato-regular.fntdata"/><Relationship Id="rId13" Type="http://schemas.openxmlformats.org/officeDocument/2006/relationships/slide" Target="slides/slide8.xml"/><Relationship Id="rId57" Type="http://schemas.openxmlformats.org/officeDocument/2006/relationships/font" Target="fonts/Lato-boldItalic.fntdata"/><Relationship Id="rId12" Type="http://schemas.openxmlformats.org/officeDocument/2006/relationships/slide" Target="slides/slide7.xml"/><Relationship Id="rId56" Type="http://schemas.openxmlformats.org/officeDocument/2006/relationships/font" Target="fonts/Lato-italic.fntdata"/><Relationship Id="rId15" Type="http://schemas.openxmlformats.org/officeDocument/2006/relationships/slide" Target="slides/slide10.xml"/><Relationship Id="rId59" Type="http://schemas.openxmlformats.org/officeDocument/2006/relationships/font" Target="fonts/RobotoMono-bold.fntdata"/><Relationship Id="rId14" Type="http://schemas.openxmlformats.org/officeDocument/2006/relationships/slide" Target="slides/slide9.xml"/><Relationship Id="rId58" Type="http://schemas.openxmlformats.org/officeDocument/2006/relationships/font" Target="fonts/RobotoMon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22a504ca7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22a504ca7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1c17a6a4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41c17a6a4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033a67a19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033a67a19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1c17a6a4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1c17a6a4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41c17a6a45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41c17a6a45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1c17a6a4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1c17a6a4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1c17a6a4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41c17a6a4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1c17a6a45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41c17a6a45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22a504ca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22a504ca7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22a504ca7c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22a504ca7c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22a504ca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22a504ca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22a504ca7c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22a504ca7c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22a504ca7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22a504ca7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22a504ca7c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22a504ca7c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22a504ca7c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22a504ca7c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22a504ca7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22a504ca7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22a504ca7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22a504ca7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22a504ca7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22a504ca7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22a504ca7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22a504ca7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22a504ca7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22a504ca7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41cbcc6e3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41cbcc6e3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22a504ca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22a504ca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4033a67a19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4033a67a19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22a504ca7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22a504ca7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4033a67a19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4033a67a19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4033a67a19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4033a67a19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4033a67a19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4033a67a19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4033a67a19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4033a67a19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4033a67a19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4033a67a19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4143dcd84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4143dcd84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4143dcd84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4143dcd84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22a504ca7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22a504ca7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41c17a6a4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41c17a6a4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22a504ca7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22a504ca7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4033a67a1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4033a67a1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4033a67a19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4033a67a19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4033a67a19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4033a67a19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033a67a19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033a67a19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4033a67a1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4033a67a1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9.png"/><Relationship Id="rId4" Type="http://schemas.openxmlformats.org/officeDocument/2006/relationships/image" Target="../media/image2.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22.png"/><Relationship Id="rId6"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hyperlink" Target="http://drive.google.com/file/d/1L-4jrRhFF9wC8vt3fFn9snUG-gNpoXuR/view" TargetMode="External"/><Relationship Id="rId5" Type="http://schemas.openxmlformats.org/officeDocument/2006/relationships/image" Target="../media/image16.jpg"/><Relationship Id="rId6" Type="http://schemas.openxmlformats.org/officeDocument/2006/relationships/hyperlink" Target="http://drive.google.com/file/d/1_7Xv13C8lKwt-Cfq7KzKxrk7p2kg3kW2/view" TargetMode="External"/><Relationship Id="rId7"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hyperlink" Target="http://drive.google.com/file/d/11ACHlIrlOo--tk5bJztA_2Ca4yGBjbRN/view" TargetMode="External"/><Relationship Id="rId6"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27.png"/><Relationship Id="rId5" Type="http://schemas.openxmlformats.org/officeDocument/2006/relationships/hyperlink" Target="http://drive.google.com/file/d/1kaMadIp6N_CQ9zRfJ3w2EgOwZEefCf97/view" TargetMode="External"/><Relationship Id="rId6"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8.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1.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37.png"/><Relationship Id="rId9" Type="http://schemas.openxmlformats.org/officeDocument/2006/relationships/image" Target="../media/image46.png"/><Relationship Id="rId5" Type="http://schemas.openxmlformats.org/officeDocument/2006/relationships/image" Target="../media/image49.png"/><Relationship Id="rId6" Type="http://schemas.openxmlformats.org/officeDocument/2006/relationships/image" Target="../media/image39.png"/><Relationship Id="rId7" Type="http://schemas.openxmlformats.org/officeDocument/2006/relationships/image" Target="../media/image51.png"/><Relationship Id="rId8"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37.png"/><Relationship Id="rId9" Type="http://schemas.openxmlformats.org/officeDocument/2006/relationships/image" Target="../media/image64.png"/><Relationship Id="rId5" Type="http://schemas.openxmlformats.org/officeDocument/2006/relationships/image" Target="../media/image49.png"/><Relationship Id="rId6" Type="http://schemas.openxmlformats.org/officeDocument/2006/relationships/image" Target="../media/image39.png"/><Relationship Id="rId7" Type="http://schemas.openxmlformats.org/officeDocument/2006/relationships/image" Target="../media/image50.png"/><Relationship Id="rId8"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3.png"/><Relationship Id="rId4" Type="http://schemas.openxmlformats.org/officeDocument/2006/relationships/image" Target="../media/image66.png"/><Relationship Id="rId5"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9.png"/><Relationship Id="rId4" Type="http://schemas.openxmlformats.org/officeDocument/2006/relationships/image" Target="../media/image67.png"/><Relationship Id="rId5" Type="http://schemas.openxmlformats.org/officeDocument/2006/relationships/image" Target="../media/image52.png"/><Relationship Id="rId6" Type="http://schemas.openxmlformats.org/officeDocument/2006/relationships/image" Target="../media/image54.png"/><Relationship Id="rId7" Type="http://schemas.openxmlformats.org/officeDocument/2006/relationships/image" Target="../media/image56.png"/><Relationship Id="rId8"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63.png"/></Relationships>
</file>

<file path=ppt/slides/_rels/slide39.xml.rels><?xml version="1.0" encoding="UTF-8" standalone="yes"?><Relationships xmlns="http://schemas.openxmlformats.org/package/2006/relationships"><Relationship Id="rId11" Type="http://schemas.openxmlformats.org/officeDocument/2006/relationships/hyperlink" Target="https://youtu.be/S6eRVwAtfOM" TargetMode="External"/><Relationship Id="rId10" Type="http://schemas.openxmlformats.org/officeDocument/2006/relationships/hyperlink" Target="https://youtu.be/CE9VOZivb3I" TargetMode="External"/><Relationship Id="rId13" Type="http://schemas.openxmlformats.org/officeDocument/2006/relationships/hyperlink" Target="https://youtu.be/-bkmPm_Besk" TargetMode="External"/><Relationship Id="rId12" Type="http://schemas.openxmlformats.org/officeDocument/2006/relationships/hyperlink" Target="https://youtu.be/Bf_5qIt9Gr8" TargetMode="External"/><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youtu.be/-QOCX6SVFsk" TargetMode="External"/><Relationship Id="rId4" Type="http://schemas.openxmlformats.org/officeDocument/2006/relationships/hyperlink" Target="https://youtu.be/t1a1QBcfRlM" TargetMode="External"/><Relationship Id="rId9" Type="http://schemas.openxmlformats.org/officeDocument/2006/relationships/hyperlink" Target="https://youtu.be/KOf3P5y19Bw" TargetMode="External"/><Relationship Id="rId5" Type="http://schemas.openxmlformats.org/officeDocument/2006/relationships/hyperlink" Target="https://youtu.be/-QOCX6SVFsk" TargetMode="External"/><Relationship Id="rId6" Type="http://schemas.openxmlformats.org/officeDocument/2006/relationships/hyperlink" Target="https://youtu.be/jCVa4O4RksU" TargetMode="External"/><Relationship Id="rId7" Type="http://schemas.openxmlformats.org/officeDocument/2006/relationships/hyperlink" Target="https://youtu.be/t1a1QBcfRlM" TargetMode="External"/><Relationship Id="rId8" Type="http://schemas.openxmlformats.org/officeDocument/2006/relationships/hyperlink" Target="https://youtu.be/pKFtyaAPzY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w.epidemicsound.com/track/JusvqlEULL/" TargetMode="External"/><Relationship Id="rId4" Type="http://schemas.openxmlformats.org/officeDocument/2006/relationships/hyperlink" Target="https://www.epidemicsound.com/track/HLklhDSNTw/" TargetMode="External"/><Relationship Id="rId9" Type="http://schemas.openxmlformats.org/officeDocument/2006/relationships/hyperlink" Target="https://www.youtube.com/watch?v=RXhTD8YZnY4" TargetMode="External"/><Relationship Id="rId5" Type="http://schemas.openxmlformats.org/officeDocument/2006/relationships/hyperlink" Target="https://www.epidemicsound.com/track/t40NyOP3s9/" TargetMode="External"/><Relationship Id="rId6" Type="http://schemas.openxmlformats.org/officeDocument/2006/relationships/hyperlink" Target="https://youtu.be/whzomFgjT50" TargetMode="External"/><Relationship Id="rId7" Type="http://schemas.openxmlformats.org/officeDocument/2006/relationships/hyperlink" Target="https://www.youtube.com/watch?v=jvtFUfJ6CP8" TargetMode="External"/><Relationship Id="rId8" Type="http://schemas.openxmlformats.org/officeDocument/2006/relationships/hyperlink" Target="https://www.youtube.com/watch?v=hkaysu1Z-N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Prism</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Created by: Juan Garza, Eduardo, Jonathan, Samuel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UI Bars &amp; Icons</a:t>
            </a:r>
            <a:endParaRPr/>
          </a:p>
        </p:txBody>
      </p:sp>
      <p:sp>
        <p:nvSpPr>
          <p:cNvPr id="196" name="Google Shape;196;p22"/>
          <p:cNvSpPr txBox="1"/>
          <p:nvPr>
            <p:ph idx="1" type="body"/>
          </p:nvPr>
        </p:nvSpPr>
        <p:spPr>
          <a:xfrm>
            <a:off x="1297500" y="1160325"/>
            <a:ext cx="3427200" cy="3754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Health-bar</a:t>
            </a:r>
            <a:endParaRPr/>
          </a:p>
          <a:p>
            <a:pPr indent="-298450" lvl="1" marL="914400" rtl="0" algn="l">
              <a:spcBef>
                <a:spcPts val="0"/>
              </a:spcBef>
              <a:spcAft>
                <a:spcPts val="0"/>
              </a:spcAft>
              <a:buSzPts val="1100"/>
              <a:buChar char="○"/>
            </a:pPr>
            <a:r>
              <a:rPr lang="en"/>
              <a:t>Slider based on health. Updates heart to full, half, empty, or hit.</a:t>
            </a:r>
            <a:endParaRPr/>
          </a:p>
          <a:p>
            <a:pPr indent="-311150" lvl="0" marL="457200" rtl="0" algn="l">
              <a:spcBef>
                <a:spcPts val="0"/>
              </a:spcBef>
              <a:spcAft>
                <a:spcPts val="0"/>
              </a:spcAft>
              <a:buSzPts val="1300"/>
              <a:buChar char="●"/>
            </a:pPr>
            <a:r>
              <a:rPr lang="en"/>
              <a:t>Color-bars &amp; </a:t>
            </a:r>
            <a:r>
              <a:rPr lang="en"/>
              <a:t>Weapon Icons</a:t>
            </a:r>
            <a:endParaRPr/>
          </a:p>
          <a:p>
            <a:pPr indent="-298450" lvl="1" marL="914400" rtl="0" algn="l">
              <a:spcBef>
                <a:spcPts val="0"/>
              </a:spcBef>
              <a:spcAft>
                <a:spcPts val="0"/>
              </a:spcAft>
              <a:buSzPts val="1100"/>
              <a:buChar char="○"/>
            </a:pPr>
            <a:r>
              <a:rPr lang="en"/>
              <a:t>Swaps between colors and </a:t>
            </a:r>
            <a:r>
              <a:rPr lang="en"/>
              <a:t>its</a:t>
            </a:r>
            <a:r>
              <a:rPr lang="en"/>
              <a:t> amount depending on active weapon. Array is used to swap images for both.</a:t>
            </a:r>
            <a:endParaRPr/>
          </a:p>
          <a:p>
            <a:pPr indent="-311150" lvl="0" marL="457200" rtl="0" algn="l">
              <a:spcBef>
                <a:spcPts val="0"/>
              </a:spcBef>
              <a:spcAft>
                <a:spcPts val="0"/>
              </a:spcAft>
              <a:buSzPts val="1300"/>
              <a:buChar char="●"/>
            </a:pPr>
            <a:r>
              <a:rPr lang="en"/>
              <a:t>Enemy Count</a:t>
            </a:r>
            <a:endParaRPr/>
          </a:p>
          <a:p>
            <a:pPr indent="-298450" lvl="1" marL="914400" rtl="0" algn="l">
              <a:spcBef>
                <a:spcPts val="0"/>
              </a:spcBef>
              <a:spcAft>
                <a:spcPts val="0"/>
              </a:spcAft>
              <a:buSzPts val="1100"/>
              <a:buChar char="○"/>
            </a:pPr>
            <a:r>
              <a:rPr lang="en"/>
              <a:t>Enemies </a:t>
            </a:r>
            <a:r>
              <a:rPr lang="en"/>
              <a:t>increase counter in script. </a:t>
            </a:r>
            <a:r>
              <a:rPr lang="en"/>
              <a:t>Triggers boss scene when all enemies are defeated.</a:t>
            </a:r>
            <a:endParaRPr/>
          </a:p>
        </p:txBody>
      </p:sp>
      <p:pic>
        <p:nvPicPr>
          <p:cNvPr id="197" name="Google Shape;197;p22"/>
          <p:cNvPicPr preferRelativeResize="0"/>
          <p:nvPr/>
        </p:nvPicPr>
        <p:blipFill>
          <a:blip r:embed="rId3">
            <a:alphaModFix/>
          </a:blip>
          <a:stretch>
            <a:fillRect/>
          </a:stretch>
        </p:blipFill>
        <p:spPr>
          <a:xfrm>
            <a:off x="4848650" y="1307850"/>
            <a:ext cx="4128126" cy="1970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Title Screen</a:t>
            </a:r>
            <a:endParaRPr/>
          </a:p>
        </p:txBody>
      </p:sp>
      <p:sp>
        <p:nvSpPr>
          <p:cNvPr id="203" name="Google Shape;203;p23"/>
          <p:cNvSpPr txBox="1"/>
          <p:nvPr>
            <p:ph idx="1" type="body"/>
          </p:nvPr>
        </p:nvSpPr>
        <p:spPr>
          <a:xfrm>
            <a:off x="1297500" y="1567550"/>
            <a:ext cx="36786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Simple title screen depicting the colorless Kingdom. </a:t>
            </a:r>
            <a:endParaRPr/>
          </a:p>
          <a:p>
            <a:pPr indent="0" lvl="0" marL="0" rtl="0" algn="l">
              <a:spcBef>
                <a:spcPts val="1200"/>
              </a:spcBef>
              <a:spcAft>
                <a:spcPts val="0"/>
              </a:spcAft>
              <a:buNone/>
            </a:pPr>
            <a:r>
              <a:rPr lang="en"/>
              <a:t>Has two buttons to either quit the game or start the game.</a:t>
            </a:r>
            <a:endParaRPr/>
          </a:p>
          <a:p>
            <a:pPr indent="0" lvl="0" marL="0" rtl="0" algn="l">
              <a:spcBef>
                <a:spcPts val="1200"/>
              </a:spcBef>
              <a:spcAft>
                <a:spcPts val="1200"/>
              </a:spcAft>
              <a:buNone/>
            </a:pPr>
            <a:r>
              <a:rPr lang="en"/>
              <a:t>Music to create scene and vibe for the game.</a:t>
            </a:r>
            <a:endParaRPr/>
          </a:p>
        </p:txBody>
      </p:sp>
      <p:pic>
        <p:nvPicPr>
          <p:cNvPr id="204" name="Google Shape;204;p23"/>
          <p:cNvPicPr preferRelativeResize="0"/>
          <p:nvPr/>
        </p:nvPicPr>
        <p:blipFill>
          <a:blip r:embed="rId3">
            <a:alphaModFix/>
          </a:blip>
          <a:stretch>
            <a:fillRect/>
          </a:stretch>
        </p:blipFill>
        <p:spPr>
          <a:xfrm>
            <a:off x="5111425" y="1567550"/>
            <a:ext cx="3848100" cy="2171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Meet the HERO</a:t>
            </a:r>
            <a:endParaRPr/>
          </a:p>
        </p:txBody>
      </p:sp>
      <p:pic>
        <p:nvPicPr>
          <p:cNvPr descr="rzqLOX-3.png" id="210" name="Google Shape;210;p24"/>
          <p:cNvPicPr preferRelativeResize="0"/>
          <p:nvPr/>
        </p:nvPicPr>
        <p:blipFill rotWithShape="1">
          <a:blip r:embed="rId3">
            <a:alphaModFix/>
          </a:blip>
          <a:srcRect b="88116" l="0" r="89107" t="0"/>
          <a:stretch/>
        </p:blipFill>
        <p:spPr>
          <a:xfrm>
            <a:off x="607800" y="1576604"/>
            <a:ext cx="2065200" cy="2534775"/>
          </a:xfrm>
          <a:prstGeom prst="rect">
            <a:avLst/>
          </a:prstGeom>
          <a:noFill/>
          <a:ln>
            <a:noFill/>
          </a:ln>
        </p:spPr>
      </p:pic>
      <p:grpSp>
        <p:nvGrpSpPr>
          <p:cNvPr id="211" name="Google Shape;211;p24"/>
          <p:cNvGrpSpPr/>
          <p:nvPr/>
        </p:nvGrpSpPr>
        <p:grpSpPr>
          <a:xfrm>
            <a:off x="7502526" y="1894083"/>
            <a:ext cx="1117568" cy="1899821"/>
            <a:chOff x="3484350" y="3022725"/>
            <a:chExt cx="325850" cy="668175"/>
          </a:xfrm>
        </p:grpSpPr>
        <p:pic>
          <p:nvPicPr>
            <p:cNvPr id="212" name="Google Shape;212;p24"/>
            <p:cNvPicPr preferRelativeResize="0"/>
            <p:nvPr/>
          </p:nvPicPr>
          <p:blipFill rotWithShape="1">
            <a:blip r:embed="rId4">
              <a:alphaModFix/>
            </a:blip>
            <a:srcRect b="10992" l="0" r="0" t="0"/>
            <a:stretch/>
          </p:blipFill>
          <p:spPr>
            <a:xfrm>
              <a:off x="3484350" y="3022725"/>
              <a:ext cx="325850" cy="668175"/>
            </a:xfrm>
            <a:prstGeom prst="rect">
              <a:avLst/>
            </a:prstGeom>
            <a:noFill/>
            <a:ln>
              <a:noFill/>
            </a:ln>
          </p:spPr>
        </p:pic>
        <p:pic>
          <p:nvPicPr>
            <p:cNvPr id="213" name="Google Shape;213;p24"/>
            <p:cNvPicPr preferRelativeResize="0"/>
            <p:nvPr/>
          </p:nvPicPr>
          <p:blipFill rotWithShape="1">
            <a:blip r:embed="rId5">
              <a:alphaModFix/>
            </a:blip>
            <a:srcRect b="-2162" l="-1800" r="1800" t="52455"/>
            <a:stretch/>
          </p:blipFill>
          <p:spPr>
            <a:xfrm>
              <a:off x="3484350" y="3296295"/>
              <a:ext cx="325850" cy="394600"/>
            </a:xfrm>
            <a:prstGeom prst="rect">
              <a:avLst/>
            </a:prstGeom>
            <a:noFill/>
            <a:ln>
              <a:noFill/>
            </a:ln>
          </p:spPr>
        </p:pic>
      </p:grpSp>
      <p:sp>
        <p:nvSpPr>
          <p:cNvPr id="214" name="Google Shape;214;p24"/>
          <p:cNvSpPr txBox="1"/>
          <p:nvPr>
            <p:ph idx="1" type="body"/>
          </p:nvPr>
        </p:nvSpPr>
        <p:spPr>
          <a:xfrm>
            <a:off x="2416950" y="1567550"/>
            <a:ext cx="4852200" cy="2911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t>During the initial phase of the project the HERO sprite was completely different as well as its characteristics</a:t>
            </a:r>
            <a:endParaRPr/>
          </a:p>
          <a:p>
            <a:pPr indent="-311150" lvl="0" marL="457200" rtl="0" algn="l">
              <a:lnSpc>
                <a:spcPct val="115000"/>
              </a:lnSpc>
              <a:spcBef>
                <a:spcPts val="1200"/>
              </a:spcBef>
              <a:spcAft>
                <a:spcPts val="0"/>
              </a:spcAft>
              <a:buSzPts val="1300"/>
              <a:buChar char="-"/>
            </a:pPr>
            <a:r>
              <a:rPr lang="en"/>
              <a:t>Direction facing </a:t>
            </a:r>
            <a:r>
              <a:rPr lang="en"/>
              <a:t>wasn't</a:t>
            </a:r>
            <a:r>
              <a:rPr lang="en"/>
              <a:t> obvious</a:t>
            </a:r>
            <a:endParaRPr/>
          </a:p>
          <a:p>
            <a:pPr indent="-311150" lvl="0" marL="457200" rtl="0" algn="l">
              <a:lnSpc>
                <a:spcPct val="115000"/>
              </a:lnSpc>
              <a:spcBef>
                <a:spcPts val="0"/>
              </a:spcBef>
              <a:spcAft>
                <a:spcPts val="0"/>
              </a:spcAft>
              <a:buSzPts val="1300"/>
              <a:buChar char="-"/>
            </a:pPr>
            <a:r>
              <a:rPr lang="en"/>
              <a:t>Not free to use sprite</a:t>
            </a:r>
            <a:endParaRPr/>
          </a:p>
          <a:p>
            <a:pPr indent="-311150" lvl="0" marL="457200" rtl="0" algn="l">
              <a:lnSpc>
                <a:spcPct val="115000"/>
              </a:lnSpc>
              <a:spcBef>
                <a:spcPts val="0"/>
              </a:spcBef>
              <a:spcAft>
                <a:spcPts val="0"/>
              </a:spcAft>
              <a:buSzPts val="1300"/>
              <a:buChar char="-"/>
            </a:pPr>
            <a:r>
              <a:rPr lang="en"/>
              <a:t>Attacks were not obvious</a:t>
            </a:r>
            <a:endParaRPr/>
          </a:p>
          <a:p>
            <a:pPr indent="0" lvl="0" marL="0" rtl="0" algn="l">
              <a:lnSpc>
                <a:spcPct val="115000"/>
              </a:lnSpc>
              <a:spcBef>
                <a:spcPts val="1200"/>
              </a:spcBef>
              <a:spcAft>
                <a:spcPts val="1200"/>
              </a:spcAft>
              <a:buNone/>
            </a:pPr>
            <a:r>
              <a:rPr lang="en"/>
              <a:t>New Sprite was then made to distinguish the players actions and direction facing.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105255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Controls</a:t>
            </a:r>
            <a:endParaRPr/>
          </a:p>
        </p:txBody>
      </p:sp>
      <p:sp>
        <p:nvSpPr>
          <p:cNvPr id="220" name="Google Shape;220;p25"/>
          <p:cNvSpPr txBox="1"/>
          <p:nvPr>
            <p:ph idx="1" type="body"/>
          </p:nvPr>
        </p:nvSpPr>
        <p:spPr>
          <a:xfrm>
            <a:off x="3222700" y="3088550"/>
            <a:ext cx="796200" cy="4887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1200"/>
              </a:spcAft>
              <a:buNone/>
            </a:pPr>
            <a:r>
              <a:rPr lang="en"/>
              <a:t>L CLICK</a:t>
            </a:r>
            <a:endParaRPr/>
          </a:p>
        </p:txBody>
      </p:sp>
      <p:pic>
        <p:nvPicPr>
          <p:cNvPr descr="rzqLOX-2.png" id="221" name="Google Shape;221;p25"/>
          <p:cNvPicPr preferRelativeResize="0"/>
          <p:nvPr/>
        </p:nvPicPr>
        <p:blipFill rotWithShape="1">
          <a:blip r:embed="rId3">
            <a:alphaModFix/>
          </a:blip>
          <a:srcRect b="54441" l="51430" r="39471" t="34205"/>
          <a:stretch/>
        </p:blipFill>
        <p:spPr>
          <a:xfrm>
            <a:off x="1544563" y="1756900"/>
            <a:ext cx="651175" cy="914100"/>
          </a:xfrm>
          <a:prstGeom prst="rect">
            <a:avLst/>
          </a:prstGeom>
          <a:noFill/>
          <a:ln>
            <a:noFill/>
          </a:ln>
        </p:spPr>
      </p:pic>
      <p:pic>
        <p:nvPicPr>
          <p:cNvPr id="222" name="Google Shape;222;p25"/>
          <p:cNvPicPr preferRelativeResize="0"/>
          <p:nvPr/>
        </p:nvPicPr>
        <p:blipFill>
          <a:blip r:embed="rId4">
            <a:alphaModFix/>
          </a:blip>
          <a:stretch>
            <a:fillRect/>
          </a:stretch>
        </p:blipFill>
        <p:spPr>
          <a:xfrm>
            <a:off x="5045850" y="1837775"/>
            <a:ext cx="752350" cy="752350"/>
          </a:xfrm>
          <a:prstGeom prst="rect">
            <a:avLst/>
          </a:prstGeom>
          <a:noFill/>
          <a:ln>
            <a:noFill/>
          </a:ln>
        </p:spPr>
      </p:pic>
      <p:pic>
        <p:nvPicPr>
          <p:cNvPr id="223" name="Google Shape;223;p25"/>
          <p:cNvPicPr preferRelativeResize="0"/>
          <p:nvPr/>
        </p:nvPicPr>
        <p:blipFill>
          <a:blip r:embed="rId5">
            <a:alphaModFix/>
          </a:blip>
          <a:stretch>
            <a:fillRect/>
          </a:stretch>
        </p:blipFill>
        <p:spPr>
          <a:xfrm>
            <a:off x="3244625" y="1837775"/>
            <a:ext cx="752350" cy="752350"/>
          </a:xfrm>
          <a:prstGeom prst="rect">
            <a:avLst/>
          </a:prstGeom>
          <a:noFill/>
          <a:ln>
            <a:noFill/>
          </a:ln>
        </p:spPr>
      </p:pic>
      <p:pic>
        <p:nvPicPr>
          <p:cNvPr id="224" name="Google Shape;224;p25"/>
          <p:cNvPicPr preferRelativeResize="0"/>
          <p:nvPr/>
        </p:nvPicPr>
        <p:blipFill>
          <a:blip r:embed="rId6">
            <a:alphaModFix/>
          </a:blip>
          <a:stretch>
            <a:fillRect/>
          </a:stretch>
        </p:blipFill>
        <p:spPr>
          <a:xfrm>
            <a:off x="6847075" y="1837775"/>
            <a:ext cx="752350" cy="752350"/>
          </a:xfrm>
          <a:prstGeom prst="rect">
            <a:avLst/>
          </a:prstGeom>
          <a:noFill/>
          <a:ln>
            <a:noFill/>
          </a:ln>
        </p:spPr>
      </p:pic>
      <p:sp>
        <p:nvSpPr>
          <p:cNvPr id="225" name="Google Shape;225;p25"/>
          <p:cNvSpPr txBox="1"/>
          <p:nvPr>
            <p:ph idx="1" type="body"/>
          </p:nvPr>
        </p:nvSpPr>
        <p:spPr>
          <a:xfrm>
            <a:off x="1146712" y="3120050"/>
            <a:ext cx="1446900" cy="488700"/>
          </a:xfrm>
          <a:prstGeom prst="rect">
            <a:avLst/>
          </a:prstGeom>
        </p:spPr>
        <p:txBody>
          <a:bodyPr anchorCtr="0" anchor="t" bIns="91425" lIns="91425" spcFirstLastPara="1" rIns="91425" wrap="square" tIns="91425">
            <a:normAutofit fontScale="92500" lnSpcReduction="20000"/>
          </a:bodyPr>
          <a:lstStyle/>
          <a:p>
            <a:pPr indent="0" lvl="0" marL="0" rtl="0" algn="ctr">
              <a:lnSpc>
                <a:spcPct val="100000"/>
              </a:lnSpc>
              <a:spcBef>
                <a:spcPts val="0"/>
              </a:spcBef>
              <a:spcAft>
                <a:spcPts val="1200"/>
              </a:spcAft>
              <a:buNone/>
            </a:pPr>
            <a:r>
              <a:rPr lang="en"/>
              <a:t>WASD/ SPACEBAR</a:t>
            </a:r>
            <a:endParaRPr/>
          </a:p>
        </p:txBody>
      </p:sp>
      <p:sp>
        <p:nvSpPr>
          <p:cNvPr id="226" name="Google Shape;226;p25"/>
          <p:cNvSpPr txBox="1"/>
          <p:nvPr>
            <p:ph idx="1" type="body"/>
          </p:nvPr>
        </p:nvSpPr>
        <p:spPr>
          <a:xfrm>
            <a:off x="6723900" y="3088550"/>
            <a:ext cx="998700" cy="4887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1200"/>
              </a:spcAft>
              <a:buNone/>
            </a:pPr>
            <a:r>
              <a:rPr lang="en"/>
              <a:t>L CLICK</a:t>
            </a:r>
            <a:endParaRPr/>
          </a:p>
        </p:txBody>
      </p:sp>
      <p:sp>
        <p:nvSpPr>
          <p:cNvPr id="227" name="Google Shape;227;p25"/>
          <p:cNvSpPr txBox="1"/>
          <p:nvPr>
            <p:ph idx="1" type="body"/>
          </p:nvPr>
        </p:nvSpPr>
        <p:spPr>
          <a:xfrm>
            <a:off x="4833725" y="3088550"/>
            <a:ext cx="1176600" cy="488700"/>
          </a:xfrm>
          <a:prstGeom prst="rect">
            <a:avLst/>
          </a:prstGeom>
        </p:spPr>
        <p:txBody>
          <a:bodyPr anchorCtr="0" anchor="t" bIns="91425" lIns="91425" spcFirstLastPara="1" rIns="91425" wrap="square" tIns="91425">
            <a:normAutofit fontScale="92500" lnSpcReduction="20000"/>
          </a:bodyPr>
          <a:lstStyle/>
          <a:p>
            <a:pPr indent="0" lvl="0" marL="0" rtl="0" algn="ctr">
              <a:lnSpc>
                <a:spcPct val="100000"/>
              </a:lnSpc>
              <a:spcBef>
                <a:spcPts val="0"/>
              </a:spcBef>
              <a:spcAft>
                <a:spcPts val="1200"/>
              </a:spcAft>
              <a:buNone/>
            </a:pPr>
            <a:r>
              <a:rPr lang="en"/>
              <a:t>L CLICK/ L+R CLICK</a:t>
            </a:r>
            <a:endParaRPr/>
          </a:p>
        </p:txBody>
      </p:sp>
      <p:sp>
        <p:nvSpPr>
          <p:cNvPr id="228" name="Google Shape;228;p25"/>
          <p:cNvSpPr txBox="1"/>
          <p:nvPr>
            <p:ph idx="1" type="body"/>
          </p:nvPr>
        </p:nvSpPr>
        <p:spPr>
          <a:xfrm>
            <a:off x="1052550" y="3841400"/>
            <a:ext cx="7038900" cy="637500"/>
          </a:xfrm>
          <a:prstGeom prst="rect">
            <a:avLst/>
          </a:prstGeom>
        </p:spPr>
        <p:txBody>
          <a:bodyPr anchorCtr="0" anchor="t" bIns="91425" lIns="91425" spcFirstLastPara="1" rIns="91425" wrap="square" tIns="91425">
            <a:normAutofit fontScale="85000" lnSpcReduction="20000"/>
          </a:bodyPr>
          <a:lstStyle/>
          <a:p>
            <a:pPr indent="0" lvl="0" marL="0" rtl="0" algn="ctr">
              <a:lnSpc>
                <a:spcPct val="100000"/>
              </a:lnSpc>
              <a:spcBef>
                <a:spcPts val="0"/>
              </a:spcBef>
              <a:spcAft>
                <a:spcPts val="0"/>
              </a:spcAft>
              <a:buNone/>
            </a:pPr>
            <a:r>
              <a:rPr lang="en"/>
              <a:t>Switch between weapons using 1 2 3</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Player Movement</a:t>
            </a:r>
            <a:endParaRPr/>
          </a:p>
        </p:txBody>
      </p:sp>
      <p:sp>
        <p:nvSpPr>
          <p:cNvPr id="234" name="Google Shape;234;p26"/>
          <p:cNvSpPr txBox="1"/>
          <p:nvPr>
            <p:ph idx="1" type="body"/>
          </p:nvPr>
        </p:nvSpPr>
        <p:spPr>
          <a:xfrm>
            <a:off x="1052550" y="1307850"/>
            <a:ext cx="3818100" cy="3387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Using WASD you are able to control the movement of the HERO and with SPACEBAR you are able to dash</a:t>
            </a:r>
            <a:endParaRPr/>
          </a:p>
          <a:p>
            <a:pPr indent="0" lvl="0" marL="0" rtl="0" algn="l">
              <a:spcBef>
                <a:spcPts val="1200"/>
              </a:spcBef>
              <a:spcAft>
                <a:spcPts val="0"/>
              </a:spcAft>
              <a:buNone/>
            </a:pPr>
            <a:r>
              <a:rPr lang="en"/>
              <a:t>The last direction you were moving in is saved to keep track of the direction of the ranged attack</a:t>
            </a:r>
            <a:endParaRPr/>
          </a:p>
          <a:p>
            <a:pPr indent="0" lvl="0" marL="0" rtl="0" algn="l">
              <a:spcBef>
                <a:spcPts val="1200"/>
              </a:spcBef>
              <a:spcAft>
                <a:spcPts val="0"/>
              </a:spcAft>
              <a:buNone/>
            </a:pPr>
            <a:r>
              <a:rPr lang="en"/>
              <a:t>Changes:</a:t>
            </a:r>
            <a:endParaRPr/>
          </a:p>
          <a:p>
            <a:pPr indent="-311150" lvl="0" marL="457200" rtl="0" algn="l">
              <a:spcBef>
                <a:spcPts val="1200"/>
              </a:spcBef>
              <a:spcAft>
                <a:spcPts val="0"/>
              </a:spcAft>
              <a:buSzPts val="1300"/>
              <a:buChar char="-"/>
            </a:pPr>
            <a:r>
              <a:rPr lang="en"/>
              <a:t>New Animations</a:t>
            </a:r>
            <a:endParaRPr/>
          </a:p>
          <a:p>
            <a:pPr indent="-311150" lvl="0" marL="457200" rtl="0" algn="l">
              <a:spcBef>
                <a:spcPts val="0"/>
              </a:spcBef>
              <a:spcAft>
                <a:spcPts val="0"/>
              </a:spcAft>
              <a:buSzPts val="1300"/>
              <a:buChar char="-"/>
            </a:pPr>
            <a:r>
              <a:rPr lang="en"/>
              <a:t>Character Model Flips to keep track of last direction faced</a:t>
            </a:r>
            <a:endParaRPr/>
          </a:p>
        </p:txBody>
      </p:sp>
      <p:pic>
        <p:nvPicPr>
          <p:cNvPr descr="rzqLOX-2.png" id="235" name="Google Shape;235;p26"/>
          <p:cNvPicPr preferRelativeResize="0"/>
          <p:nvPr/>
        </p:nvPicPr>
        <p:blipFill rotWithShape="1">
          <a:blip r:embed="rId3">
            <a:alphaModFix/>
          </a:blip>
          <a:srcRect b="54441" l="51430" r="39471" t="34205"/>
          <a:stretch/>
        </p:blipFill>
        <p:spPr>
          <a:xfrm flipH="1">
            <a:off x="7685213" y="393750"/>
            <a:ext cx="651175" cy="914100"/>
          </a:xfrm>
          <a:prstGeom prst="rect">
            <a:avLst/>
          </a:prstGeom>
          <a:noFill/>
          <a:ln>
            <a:noFill/>
          </a:ln>
        </p:spPr>
      </p:pic>
      <p:pic>
        <p:nvPicPr>
          <p:cNvPr descr="rzqLOX-2.png" id="236" name="Google Shape;236;p26"/>
          <p:cNvPicPr preferRelativeResize="0"/>
          <p:nvPr/>
        </p:nvPicPr>
        <p:blipFill rotWithShape="1">
          <a:blip r:embed="rId3">
            <a:alphaModFix/>
          </a:blip>
          <a:srcRect b="54441" l="51430" r="39471" t="34205"/>
          <a:stretch/>
        </p:blipFill>
        <p:spPr>
          <a:xfrm>
            <a:off x="1297488" y="393750"/>
            <a:ext cx="651175" cy="914100"/>
          </a:xfrm>
          <a:prstGeom prst="rect">
            <a:avLst/>
          </a:prstGeom>
          <a:noFill/>
          <a:ln>
            <a:noFill/>
          </a:ln>
        </p:spPr>
      </p:pic>
      <p:pic>
        <p:nvPicPr>
          <p:cNvPr id="237" name="Google Shape;237;p26" title="walking.mp4">
            <a:hlinkClick r:id="rId4"/>
          </p:cNvPr>
          <p:cNvPicPr preferRelativeResize="0"/>
          <p:nvPr/>
        </p:nvPicPr>
        <p:blipFill>
          <a:blip r:embed="rId5">
            <a:alphaModFix/>
          </a:blip>
          <a:stretch>
            <a:fillRect/>
          </a:stretch>
        </p:blipFill>
        <p:spPr>
          <a:xfrm>
            <a:off x="5311362" y="1307850"/>
            <a:ext cx="2911723" cy="1637850"/>
          </a:xfrm>
          <a:prstGeom prst="rect">
            <a:avLst/>
          </a:prstGeom>
          <a:noFill/>
          <a:ln>
            <a:noFill/>
          </a:ln>
        </p:spPr>
      </p:pic>
      <p:pic>
        <p:nvPicPr>
          <p:cNvPr id="238" name="Google Shape;238;p26" title="dodge.mp4">
            <a:hlinkClick r:id="rId6"/>
          </p:cNvPr>
          <p:cNvPicPr preferRelativeResize="0"/>
          <p:nvPr/>
        </p:nvPicPr>
        <p:blipFill>
          <a:blip r:embed="rId7">
            <a:alphaModFix/>
          </a:blip>
          <a:stretch>
            <a:fillRect/>
          </a:stretch>
        </p:blipFill>
        <p:spPr>
          <a:xfrm>
            <a:off x="5675337" y="3099875"/>
            <a:ext cx="2183785" cy="1637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Melee Attack</a:t>
            </a:r>
            <a:endParaRPr/>
          </a:p>
        </p:txBody>
      </p:sp>
      <p:sp>
        <p:nvSpPr>
          <p:cNvPr id="244" name="Google Shape;244;p27"/>
          <p:cNvSpPr txBox="1"/>
          <p:nvPr>
            <p:ph idx="1" type="body"/>
          </p:nvPr>
        </p:nvSpPr>
        <p:spPr>
          <a:xfrm>
            <a:off x="1297500" y="1567550"/>
            <a:ext cx="3518100" cy="29112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en"/>
              <a:t>With Melee Attack (RED) Selected you are able to Left Click to attack in the direction you are facing/moving also Knocking back enemies</a:t>
            </a:r>
            <a:endParaRPr/>
          </a:p>
          <a:p>
            <a:pPr indent="0" lvl="0" marL="0" rtl="0" algn="l">
              <a:lnSpc>
                <a:spcPct val="100000"/>
              </a:lnSpc>
              <a:spcBef>
                <a:spcPts val="1200"/>
              </a:spcBef>
              <a:spcAft>
                <a:spcPts val="0"/>
              </a:spcAft>
              <a:buNone/>
            </a:pPr>
            <a:r>
              <a:rPr lang="en"/>
              <a:t>RED color fills up the gauge for the red attack. This causes red enemies to take more damage.</a:t>
            </a:r>
            <a:endParaRPr/>
          </a:p>
          <a:p>
            <a:pPr indent="0" lvl="0" marL="0" rtl="0" algn="l">
              <a:lnSpc>
                <a:spcPct val="100000"/>
              </a:lnSpc>
              <a:spcBef>
                <a:spcPts val="1200"/>
              </a:spcBef>
              <a:spcAft>
                <a:spcPts val="0"/>
              </a:spcAft>
              <a:buNone/>
            </a:pPr>
            <a:r>
              <a:rPr lang="en"/>
              <a:t>Careful every swing decreases the amount of red in the gauge</a:t>
            </a:r>
            <a:endParaRPr/>
          </a:p>
          <a:p>
            <a:pPr indent="0" lvl="0" marL="0" rtl="0" algn="l">
              <a:lnSpc>
                <a:spcPct val="100000"/>
              </a:lnSpc>
              <a:spcBef>
                <a:spcPts val="1200"/>
              </a:spcBef>
              <a:spcAft>
                <a:spcPts val="0"/>
              </a:spcAft>
              <a:buNone/>
            </a:pPr>
            <a:r>
              <a:rPr lang="en"/>
              <a:t>Changes:</a:t>
            </a:r>
            <a:endParaRPr/>
          </a:p>
          <a:p>
            <a:pPr indent="-311150" lvl="0" marL="457200" rtl="0" algn="l">
              <a:lnSpc>
                <a:spcPct val="100000"/>
              </a:lnSpc>
              <a:spcBef>
                <a:spcPts val="1200"/>
              </a:spcBef>
              <a:spcAft>
                <a:spcPts val="0"/>
              </a:spcAft>
              <a:buSzPts val="1300"/>
              <a:buChar char="-"/>
            </a:pPr>
            <a:r>
              <a:rPr lang="en"/>
              <a:t>Animation was changed to address suggestions from showcase</a:t>
            </a:r>
            <a:endParaRPr/>
          </a:p>
          <a:p>
            <a:pPr indent="-311150" lvl="0" marL="457200" rtl="0" algn="l">
              <a:lnSpc>
                <a:spcPct val="100000"/>
              </a:lnSpc>
              <a:spcBef>
                <a:spcPts val="0"/>
              </a:spcBef>
              <a:spcAft>
                <a:spcPts val="0"/>
              </a:spcAft>
              <a:buSzPts val="1300"/>
              <a:buChar char="-"/>
            </a:pPr>
            <a:r>
              <a:rPr lang="en"/>
              <a:t>Attack range has increased</a:t>
            </a:r>
            <a:endParaRPr/>
          </a:p>
          <a:p>
            <a:pPr indent="-311150" lvl="0" marL="457200" rtl="0" algn="l">
              <a:lnSpc>
                <a:spcPct val="100000"/>
              </a:lnSpc>
              <a:spcBef>
                <a:spcPts val="0"/>
              </a:spcBef>
              <a:spcAft>
                <a:spcPts val="0"/>
              </a:spcAft>
              <a:buSzPts val="1300"/>
              <a:buChar char="-"/>
            </a:pPr>
            <a:r>
              <a:rPr lang="en"/>
              <a:t>Ability to attack multiple enemies</a:t>
            </a:r>
            <a:endParaRPr/>
          </a:p>
          <a:p>
            <a:pPr indent="-311150" lvl="0" marL="457200" rtl="0" algn="l">
              <a:lnSpc>
                <a:spcPct val="100000"/>
              </a:lnSpc>
              <a:spcBef>
                <a:spcPts val="0"/>
              </a:spcBef>
              <a:spcAft>
                <a:spcPts val="0"/>
              </a:spcAft>
              <a:buSzPts val="1300"/>
              <a:buChar char="-"/>
            </a:pPr>
            <a:r>
              <a:rPr lang="en"/>
              <a:t>Fixed error when P;ayer Fliped</a:t>
            </a:r>
            <a:endParaRPr/>
          </a:p>
        </p:txBody>
      </p:sp>
      <p:pic>
        <p:nvPicPr>
          <p:cNvPr id="245" name="Google Shape;245;p27"/>
          <p:cNvPicPr preferRelativeResize="0"/>
          <p:nvPr/>
        </p:nvPicPr>
        <p:blipFill>
          <a:blip r:embed="rId3">
            <a:alphaModFix/>
          </a:blip>
          <a:stretch>
            <a:fillRect/>
          </a:stretch>
        </p:blipFill>
        <p:spPr>
          <a:xfrm>
            <a:off x="1297500" y="474625"/>
            <a:ext cx="752350" cy="752350"/>
          </a:xfrm>
          <a:prstGeom prst="rect">
            <a:avLst/>
          </a:prstGeom>
          <a:noFill/>
          <a:ln>
            <a:noFill/>
          </a:ln>
        </p:spPr>
      </p:pic>
      <p:pic>
        <p:nvPicPr>
          <p:cNvPr id="246" name="Google Shape;246;p27"/>
          <p:cNvPicPr preferRelativeResize="0"/>
          <p:nvPr/>
        </p:nvPicPr>
        <p:blipFill>
          <a:blip r:embed="rId3">
            <a:alphaModFix/>
          </a:blip>
          <a:stretch>
            <a:fillRect/>
          </a:stretch>
        </p:blipFill>
        <p:spPr>
          <a:xfrm flipH="1">
            <a:off x="7584050" y="474625"/>
            <a:ext cx="752350" cy="752350"/>
          </a:xfrm>
          <a:prstGeom prst="rect">
            <a:avLst/>
          </a:prstGeom>
          <a:noFill/>
          <a:ln>
            <a:noFill/>
          </a:ln>
        </p:spPr>
      </p:pic>
      <p:pic>
        <p:nvPicPr>
          <p:cNvPr id="247" name="Google Shape;247;p27"/>
          <p:cNvPicPr preferRelativeResize="0"/>
          <p:nvPr/>
        </p:nvPicPr>
        <p:blipFill rotWithShape="1">
          <a:blip r:embed="rId4">
            <a:alphaModFix/>
          </a:blip>
          <a:srcRect b="0" l="0" r="50600" t="43097"/>
          <a:stretch/>
        </p:blipFill>
        <p:spPr>
          <a:xfrm>
            <a:off x="5999800" y="1444625"/>
            <a:ext cx="1840790" cy="914100"/>
          </a:xfrm>
          <a:prstGeom prst="rect">
            <a:avLst/>
          </a:prstGeom>
          <a:noFill/>
          <a:ln>
            <a:noFill/>
          </a:ln>
        </p:spPr>
      </p:pic>
      <p:pic>
        <p:nvPicPr>
          <p:cNvPr id="248" name="Google Shape;248;p27"/>
          <p:cNvPicPr preferRelativeResize="0"/>
          <p:nvPr/>
        </p:nvPicPr>
        <p:blipFill>
          <a:blip r:embed="rId5">
            <a:alphaModFix/>
          </a:blip>
          <a:stretch>
            <a:fillRect/>
          </a:stretch>
        </p:blipFill>
        <p:spPr>
          <a:xfrm>
            <a:off x="6024850" y="2621425"/>
            <a:ext cx="1790700" cy="1714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Shield Attack</a:t>
            </a:r>
            <a:endParaRPr/>
          </a:p>
        </p:txBody>
      </p:sp>
      <p:sp>
        <p:nvSpPr>
          <p:cNvPr id="254" name="Google Shape;254;p28"/>
          <p:cNvSpPr txBox="1"/>
          <p:nvPr>
            <p:ph idx="1" type="body"/>
          </p:nvPr>
        </p:nvSpPr>
        <p:spPr>
          <a:xfrm>
            <a:off x="1297500" y="1567550"/>
            <a:ext cx="4051200" cy="2911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With Shield Attack (BLUE) Left click to simply block damage. Left and Right click to knockback enemies and deal damage as well as block any incoming damage.</a:t>
            </a:r>
            <a:endParaRPr/>
          </a:p>
          <a:p>
            <a:pPr indent="0" lvl="0" marL="0" rtl="0" algn="l">
              <a:lnSpc>
                <a:spcPct val="100000"/>
              </a:lnSpc>
              <a:spcBef>
                <a:spcPts val="1200"/>
              </a:spcBef>
              <a:spcAft>
                <a:spcPts val="0"/>
              </a:spcAft>
              <a:buNone/>
            </a:pPr>
            <a:r>
              <a:rPr lang="en"/>
              <a:t>BLUE color fills up the shield gauge. Can only attack if there is blue, if not only serves as a shield</a:t>
            </a:r>
            <a:endParaRPr/>
          </a:p>
          <a:p>
            <a:pPr indent="0" lvl="0" marL="0" rtl="0" algn="l">
              <a:lnSpc>
                <a:spcPct val="100000"/>
              </a:lnSpc>
              <a:spcBef>
                <a:spcPts val="1200"/>
              </a:spcBef>
              <a:spcAft>
                <a:spcPts val="0"/>
              </a:spcAft>
              <a:buNone/>
            </a:pPr>
            <a:r>
              <a:rPr lang="en"/>
              <a:t>Changes:</a:t>
            </a:r>
            <a:endParaRPr/>
          </a:p>
          <a:p>
            <a:pPr indent="-311150" lvl="0" marL="457200" rtl="0" algn="l">
              <a:lnSpc>
                <a:spcPct val="100000"/>
              </a:lnSpc>
              <a:spcBef>
                <a:spcPts val="1200"/>
              </a:spcBef>
              <a:spcAft>
                <a:spcPts val="0"/>
              </a:spcAft>
              <a:buSzPts val="1300"/>
              <a:buChar char="-"/>
            </a:pPr>
            <a:r>
              <a:rPr lang="en"/>
              <a:t>Can Now Attack multiple enemies</a:t>
            </a:r>
            <a:endParaRPr/>
          </a:p>
          <a:p>
            <a:pPr indent="-311150" lvl="0" marL="457200" rtl="0" algn="l">
              <a:lnSpc>
                <a:spcPct val="100000"/>
              </a:lnSpc>
              <a:spcBef>
                <a:spcPts val="0"/>
              </a:spcBef>
              <a:spcAft>
                <a:spcPts val="0"/>
              </a:spcAft>
              <a:buSzPts val="1300"/>
              <a:buChar char="-"/>
            </a:pPr>
            <a:r>
              <a:rPr lang="en"/>
              <a:t>Attack/block range increased</a:t>
            </a:r>
            <a:endParaRPr/>
          </a:p>
          <a:p>
            <a:pPr indent="-311150" lvl="0" marL="457200" rtl="0" algn="l">
              <a:lnSpc>
                <a:spcPct val="100000"/>
              </a:lnSpc>
              <a:spcBef>
                <a:spcPts val="0"/>
              </a:spcBef>
              <a:spcAft>
                <a:spcPts val="0"/>
              </a:spcAft>
              <a:buSzPts val="1300"/>
              <a:buChar char="-"/>
            </a:pPr>
            <a:r>
              <a:rPr lang="en"/>
              <a:t>Has delay to stop spamming enemy</a:t>
            </a:r>
            <a:endParaRPr/>
          </a:p>
        </p:txBody>
      </p:sp>
      <p:pic>
        <p:nvPicPr>
          <p:cNvPr id="255" name="Google Shape;255;p28"/>
          <p:cNvPicPr preferRelativeResize="0"/>
          <p:nvPr/>
        </p:nvPicPr>
        <p:blipFill>
          <a:blip r:embed="rId3">
            <a:alphaModFix/>
          </a:blip>
          <a:stretch>
            <a:fillRect/>
          </a:stretch>
        </p:blipFill>
        <p:spPr>
          <a:xfrm>
            <a:off x="7584050" y="474625"/>
            <a:ext cx="752350" cy="752350"/>
          </a:xfrm>
          <a:prstGeom prst="rect">
            <a:avLst/>
          </a:prstGeom>
          <a:noFill/>
          <a:ln>
            <a:noFill/>
          </a:ln>
        </p:spPr>
      </p:pic>
      <p:pic>
        <p:nvPicPr>
          <p:cNvPr id="256" name="Google Shape;256;p28"/>
          <p:cNvPicPr preferRelativeResize="0"/>
          <p:nvPr/>
        </p:nvPicPr>
        <p:blipFill>
          <a:blip r:embed="rId3">
            <a:alphaModFix/>
          </a:blip>
          <a:stretch>
            <a:fillRect/>
          </a:stretch>
        </p:blipFill>
        <p:spPr>
          <a:xfrm>
            <a:off x="1297500" y="474625"/>
            <a:ext cx="752350" cy="752350"/>
          </a:xfrm>
          <a:prstGeom prst="rect">
            <a:avLst/>
          </a:prstGeom>
          <a:noFill/>
          <a:ln>
            <a:noFill/>
          </a:ln>
        </p:spPr>
      </p:pic>
      <p:pic>
        <p:nvPicPr>
          <p:cNvPr id="257" name="Google Shape;257;p28"/>
          <p:cNvPicPr preferRelativeResize="0"/>
          <p:nvPr/>
        </p:nvPicPr>
        <p:blipFill rotWithShape="1">
          <a:blip r:embed="rId4">
            <a:alphaModFix/>
          </a:blip>
          <a:srcRect b="7945" l="0" r="47282" t="39222"/>
          <a:stretch/>
        </p:blipFill>
        <p:spPr>
          <a:xfrm>
            <a:off x="6274325" y="1567550"/>
            <a:ext cx="1693350" cy="983325"/>
          </a:xfrm>
          <a:prstGeom prst="rect">
            <a:avLst/>
          </a:prstGeom>
          <a:noFill/>
          <a:ln>
            <a:noFill/>
          </a:ln>
        </p:spPr>
      </p:pic>
      <p:pic>
        <p:nvPicPr>
          <p:cNvPr id="258" name="Google Shape;258;p28" title="shielding.mp4">
            <a:hlinkClick r:id="rId5"/>
          </p:cNvPr>
          <p:cNvPicPr preferRelativeResize="0"/>
          <p:nvPr/>
        </p:nvPicPr>
        <p:blipFill>
          <a:blip r:embed="rId6">
            <a:alphaModFix/>
          </a:blip>
          <a:stretch>
            <a:fillRect/>
          </a:stretch>
        </p:blipFill>
        <p:spPr>
          <a:xfrm>
            <a:off x="5642300" y="2810577"/>
            <a:ext cx="2694101" cy="15154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Range Attack</a:t>
            </a:r>
            <a:endParaRPr/>
          </a:p>
        </p:txBody>
      </p:sp>
      <p:sp>
        <p:nvSpPr>
          <p:cNvPr id="264" name="Google Shape;264;p29"/>
          <p:cNvSpPr txBox="1"/>
          <p:nvPr>
            <p:ph idx="1" type="body"/>
          </p:nvPr>
        </p:nvSpPr>
        <p:spPr>
          <a:xfrm>
            <a:off x="1297500" y="1567550"/>
            <a:ext cx="4179600" cy="2911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With Range Attack (YELLOW) Left click to shoot in the direction of the mouse</a:t>
            </a:r>
            <a:endParaRPr/>
          </a:p>
          <a:p>
            <a:pPr indent="0" lvl="0" marL="0" rtl="0" algn="l">
              <a:lnSpc>
                <a:spcPct val="100000"/>
              </a:lnSpc>
              <a:spcBef>
                <a:spcPts val="1200"/>
              </a:spcBef>
              <a:spcAft>
                <a:spcPts val="0"/>
              </a:spcAft>
              <a:buNone/>
            </a:pPr>
            <a:r>
              <a:rPr lang="en"/>
              <a:t>YELLOW Fills up the range attack gauge, as you shoot it decreases.</a:t>
            </a:r>
            <a:endParaRPr/>
          </a:p>
          <a:p>
            <a:pPr indent="0" lvl="0" marL="0" rtl="0" algn="l">
              <a:lnSpc>
                <a:spcPct val="100000"/>
              </a:lnSpc>
              <a:spcBef>
                <a:spcPts val="1200"/>
              </a:spcBef>
              <a:spcAft>
                <a:spcPts val="0"/>
              </a:spcAft>
              <a:buNone/>
            </a:pPr>
            <a:r>
              <a:rPr lang="en"/>
              <a:t>Changes:</a:t>
            </a:r>
            <a:endParaRPr/>
          </a:p>
          <a:p>
            <a:pPr indent="-311150" lvl="0" marL="457200" rtl="0" algn="l">
              <a:lnSpc>
                <a:spcPct val="100000"/>
              </a:lnSpc>
              <a:spcBef>
                <a:spcPts val="1200"/>
              </a:spcBef>
              <a:spcAft>
                <a:spcPts val="0"/>
              </a:spcAft>
              <a:buSzPts val="1300"/>
              <a:buChar char="-"/>
            </a:pPr>
            <a:r>
              <a:rPr lang="en"/>
              <a:t>Changed the visual assets to be more noticeable</a:t>
            </a:r>
            <a:endParaRPr/>
          </a:p>
          <a:p>
            <a:pPr indent="-311150" lvl="0" marL="457200" rtl="0" algn="l">
              <a:lnSpc>
                <a:spcPct val="100000"/>
              </a:lnSpc>
              <a:spcBef>
                <a:spcPts val="0"/>
              </a:spcBef>
              <a:spcAft>
                <a:spcPts val="0"/>
              </a:spcAft>
              <a:buSzPts val="1300"/>
              <a:buChar char="-"/>
            </a:pPr>
            <a:r>
              <a:rPr lang="en"/>
              <a:t>Fixed rotation error when character is flipped</a:t>
            </a:r>
            <a:endParaRPr/>
          </a:p>
        </p:txBody>
      </p:sp>
      <p:pic>
        <p:nvPicPr>
          <p:cNvPr id="265" name="Google Shape;265;p29"/>
          <p:cNvPicPr preferRelativeResize="0"/>
          <p:nvPr/>
        </p:nvPicPr>
        <p:blipFill>
          <a:blip r:embed="rId3">
            <a:alphaModFix/>
          </a:blip>
          <a:stretch>
            <a:fillRect/>
          </a:stretch>
        </p:blipFill>
        <p:spPr>
          <a:xfrm>
            <a:off x="7584050" y="393750"/>
            <a:ext cx="752350" cy="752350"/>
          </a:xfrm>
          <a:prstGeom prst="rect">
            <a:avLst/>
          </a:prstGeom>
          <a:noFill/>
          <a:ln>
            <a:noFill/>
          </a:ln>
        </p:spPr>
      </p:pic>
      <p:pic>
        <p:nvPicPr>
          <p:cNvPr id="266" name="Google Shape;266;p29"/>
          <p:cNvPicPr preferRelativeResize="0"/>
          <p:nvPr/>
        </p:nvPicPr>
        <p:blipFill>
          <a:blip r:embed="rId3">
            <a:alphaModFix/>
          </a:blip>
          <a:stretch>
            <a:fillRect/>
          </a:stretch>
        </p:blipFill>
        <p:spPr>
          <a:xfrm flipH="1">
            <a:off x="1297500" y="474625"/>
            <a:ext cx="752350" cy="752350"/>
          </a:xfrm>
          <a:prstGeom prst="rect">
            <a:avLst/>
          </a:prstGeom>
          <a:noFill/>
          <a:ln>
            <a:noFill/>
          </a:ln>
        </p:spPr>
      </p:pic>
      <p:pic>
        <p:nvPicPr>
          <p:cNvPr id="267" name="Google Shape;267;p29"/>
          <p:cNvPicPr preferRelativeResize="0"/>
          <p:nvPr/>
        </p:nvPicPr>
        <p:blipFill>
          <a:blip r:embed="rId4">
            <a:alphaModFix/>
          </a:blip>
          <a:stretch>
            <a:fillRect/>
          </a:stretch>
        </p:blipFill>
        <p:spPr>
          <a:xfrm>
            <a:off x="5904926" y="1555000"/>
            <a:ext cx="2320801" cy="1287050"/>
          </a:xfrm>
          <a:prstGeom prst="rect">
            <a:avLst/>
          </a:prstGeom>
          <a:noFill/>
          <a:ln>
            <a:noFill/>
          </a:ln>
        </p:spPr>
      </p:pic>
      <p:pic>
        <p:nvPicPr>
          <p:cNvPr id="268" name="Google Shape;268;p29" title="shooting (1).mp4">
            <a:hlinkClick r:id="rId5"/>
          </p:cNvPr>
          <p:cNvPicPr preferRelativeResize="0"/>
          <p:nvPr/>
        </p:nvPicPr>
        <p:blipFill>
          <a:blip r:embed="rId6">
            <a:alphaModFix/>
          </a:blip>
          <a:stretch>
            <a:fillRect/>
          </a:stretch>
        </p:blipFill>
        <p:spPr>
          <a:xfrm>
            <a:off x="5824425" y="2926999"/>
            <a:ext cx="2481802" cy="1861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0"/>
          <p:cNvSpPr txBox="1"/>
          <p:nvPr>
            <p:ph type="title"/>
          </p:nvPr>
        </p:nvSpPr>
        <p:spPr>
          <a:xfrm>
            <a:off x="1297500" y="393750"/>
            <a:ext cx="37479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Dungeon</a:t>
            </a:r>
            <a:endParaRPr/>
          </a:p>
        </p:txBody>
      </p:sp>
      <p:sp>
        <p:nvSpPr>
          <p:cNvPr id="274" name="Google Shape;274;p30"/>
          <p:cNvSpPr txBox="1"/>
          <p:nvPr>
            <p:ph idx="1" type="body"/>
          </p:nvPr>
        </p:nvSpPr>
        <p:spPr>
          <a:xfrm>
            <a:off x="1272000" y="1477575"/>
            <a:ext cx="3798900" cy="24159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SzPts val="1000"/>
              <a:buChar char="●"/>
            </a:pPr>
            <a:r>
              <a:rPr i="1" lang="en" sz="1000"/>
              <a:t>Map was created with it being procedurally generated and as organic looking as possible. </a:t>
            </a:r>
            <a:endParaRPr i="1" sz="1000"/>
          </a:p>
          <a:p>
            <a:pPr indent="-292100" lvl="0" marL="457200" rtl="0" algn="l">
              <a:lnSpc>
                <a:spcPct val="150000"/>
              </a:lnSpc>
              <a:spcBef>
                <a:spcPts val="0"/>
              </a:spcBef>
              <a:spcAft>
                <a:spcPts val="0"/>
              </a:spcAft>
              <a:buSzPts val="1000"/>
              <a:buChar char="●"/>
            </a:pPr>
            <a:r>
              <a:rPr i="1" lang="en" sz="1000"/>
              <a:t>This was achieved using a series of algorithms like a random walk generator, a corridor creation algorithm and a prefab item placement generators.</a:t>
            </a:r>
            <a:endParaRPr i="1" sz="1000"/>
          </a:p>
          <a:p>
            <a:pPr indent="0" lvl="0" marL="457200" rtl="0" algn="l">
              <a:lnSpc>
                <a:spcPct val="150000"/>
              </a:lnSpc>
              <a:spcBef>
                <a:spcPts val="0"/>
              </a:spcBef>
              <a:spcAft>
                <a:spcPts val="0"/>
              </a:spcAft>
              <a:buNone/>
            </a:pPr>
            <a:r>
              <a:t/>
            </a:r>
            <a:endParaRPr i="1" sz="1000"/>
          </a:p>
          <a:p>
            <a:pPr indent="0" lvl="0" marL="457200" rtl="0" algn="l">
              <a:lnSpc>
                <a:spcPct val="150000"/>
              </a:lnSpc>
              <a:spcBef>
                <a:spcPts val="0"/>
              </a:spcBef>
              <a:spcAft>
                <a:spcPts val="0"/>
              </a:spcAft>
              <a:buNone/>
            </a:pPr>
            <a:r>
              <a:t/>
            </a:r>
            <a:endParaRPr i="1" sz="1000">
              <a:latin typeface="Arial"/>
              <a:ea typeface="Arial"/>
              <a:cs typeface="Arial"/>
              <a:sym typeface="Arial"/>
            </a:endParaRPr>
          </a:p>
          <a:p>
            <a:pPr indent="0" lvl="0" marL="457200" rtl="0" algn="l">
              <a:lnSpc>
                <a:spcPct val="100000"/>
              </a:lnSpc>
              <a:spcBef>
                <a:spcPts val="0"/>
              </a:spcBef>
              <a:spcAft>
                <a:spcPts val="0"/>
              </a:spcAft>
              <a:buNone/>
            </a:pPr>
            <a:r>
              <a:t/>
            </a:r>
            <a:endParaRPr i="1" sz="1000">
              <a:latin typeface="Arial"/>
              <a:ea typeface="Arial"/>
              <a:cs typeface="Arial"/>
              <a:sym typeface="Arial"/>
            </a:endParaRPr>
          </a:p>
        </p:txBody>
      </p:sp>
      <p:pic>
        <p:nvPicPr>
          <p:cNvPr id="275" name="Google Shape;275;p30"/>
          <p:cNvPicPr preferRelativeResize="0"/>
          <p:nvPr/>
        </p:nvPicPr>
        <p:blipFill>
          <a:blip r:embed="rId3">
            <a:alphaModFix/>
          </a:blip>
          <a:stretch>
            <a:fillRect/>
          </a:stretch>
        </p:blipFill>
        <p:spPr>
          <a:xfrm>
            <a:off x="6365200" y="1477575"/>
            <a:ext cx="2323348" cy="1759396"/>
          </a:xfrm>
          <a:prstGeom prst="rect">
            <a:avLst/>
          </a:prstGeom>
          <a:noFill/>
          <a:ln>
            <a:noFill/>
          </a:ln>
        </p:spPr>
      </p:pic>
      <p:sp>
        <p:nvSpPr>
          <p:cNvPr id="276" name="Google Shape;276;p30"/>
          <p:cNvSpPr txBox="1"/>
          <p:nvPr/>
        </p:nvSpPr>
        <p:spPr>
          <a:xfrm>
            <a:off x="6432775" y="3281800"/>
            <a:ext cx="2188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700">
                <a:solidFill>
                  <a:schemeClr val="lt1"/>
                </a:solidFill>
                <a:latin typeface="Lato"/>
                <a:ea typeface="Lato"/>
                <a:cs typeface="Lato"/>
                <a:sym typeface="Lato"/>
              </a:rPr>
              <a:t>Earliest iteration</a:t>
            </a:r>
            <a:endParaRPr i="1" sz="700">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1"/>
          <p:cNvSpPr txBox="1"/>
          <p:nvPr>
            <p:ph type="title"/>
          </p:nvPr>
        </p:nvSpPr>
        <p:spPr>
          <a:xfrm>
            <a:off x="1297500" y="393750"/>
            <a:ext cx="37479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Corridor </a:t>
            </a:r>
            <a:endParaRPr/>
          </a:p>
        </p:txBody>
      </p:sp>
      <p:sp>
        <p:nvSpPr>
          <p:cNvPr id="282" name="Google Shape;282;p31"/>
          <p:cNvSpPr txBox="1"/>
          <p:nvPr>
            <p:ph idx="1" type="body"/>
          </p:nvPr>
        </p:nvSpPr>
        <p:spPr>
          <a:xfrm>
            <a:off x="1272000" y="1477575"/>
            <a:ext cx="3798900" cy="24159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SzPts val="1000"/>
              <a:buChar char="●"/>
            </a:pPr>
            <a:r>
              <a:rPr i="1" lang="en" sz="1000"/>
              <a:t>The corridors were added soon after the first dungeon generator was created. </a:t>
            </a:r>
            <a:endParaRPr i="1" sz="1000"/>
          </a:p>
          <a:p>
            <a:pPr indent="-292100" lvl="0" marL="457200" rtl="0" algn="l">
              <a:lnSpc>
                <a:spcPct val="150000"/>
              </a:lnSpc>
              <a:spcBef>
                <a:spcPts val="0"/>
              </a:spcBef>
              <a:spcAft>
                <a:spcPts val="0"/>
              </a:spcAft>
              <a:buSzPts val="1000"/>
              <a:buChar char="●"/>
            </a:pPr>
            <a:r>
              <a:rPr i="1" lang="en" sz="1000"/>
              <a:t>A Corridor first algorithm was implemented to keep track of the tile in the middle of each room to ensure that each dungeon would have one.</a:t>
            </a:r>
            <a:endParaRPr i="1" sz="1000"/>
          </a:p>
          <a:p>
            <a:pPr indent="-292100" lvl="0" marL="457200" rtl="0" algn="l">
              <a:lnSpc>
                <a:spcPct val="150000"/>
              </a:lnSpc>
              <a:spcBef>
                <a:spcPts val="0"/>
              </a:spcBef>
              <a:spcAft>
                <a:spcPts val="0"/>
              </a:spcAft>
              <a:buSzPts val="1000"/>
              <a:buChar char="●"/>
            </a:pPr>
            <a:r>
              <a:rPr i="1" lang="en" sz="1000"/>
              <a:t>This was also done to ensure that prefabs did not get in the way of the corridor exists.</a:t>
            </a:r>
            <a:endParaRPr i="1" sz="1000"/>
          </a:p>
          <a:p>
            <a:pPr indent="0" lvl="0" marL="457200" rtl="0" algn="l">
              <a:lnSpc>
                <a:spcPct val="150000"/>
              </a:lnSpc>
              <a:spcBef>
                <a:spcPts val="0"/>
              </a:spcBef>
              <a:spcAft>
                <a:spcPts val="0"/>
              </a:spcAft>
              <a:buNone/>
            </a:pPr>
            <a:r>
              <a:t/>
            </a:r>
            <a:endParaRPr i="1" sz="1000"/>
          </a:p>
          <a:p>
            <a:pPr indent="0" lvl="0" marL="457200" rtl="0" algn="l">
              <a:lnSpc>
                <a:spcPct val="150000"/>
              </a:lnSpc>
              <a:spcBef>
                <a:spcPts val="0"/>
              </a:spcBef>
              <a:spcAft>
                <a:spcPts val="0"/>
              </a:spcAft>
              <a:buNone/>
            </a:pPr>
            <a:r>
              <a:t/>
            </a:r>
            <a:endParaRPr i="1" sz="1000">
              <a:latin typeface="Arial"/>
              <a:ea typeface="Arial"/>
              <a:cs typeface="Arial"/>
              <a:sym typeface="Arial"/>
            </a:endParaRPr>
          </a:p>
          <a:p>
            <a:pPr indent="0" lvl="0" marL="457200" rtl="0" algn="l">
              <a:lnSpc>
                <a:spcPct val="100000"/>
              </a:lnSpc>
              <a:spcBef>
                <a:spcPts val="0"/>
              </a:spcBef>
              <a:spcAft>
                <a:spcPts val="0"/>
              </a:spcAft>
              <a:buNone/>
            </a:pPr>
            <a:r>
              <a:t/>
            </a:r>
            <a:endParaRPr i="1" sz="1000">
              <a:latin typeface="Arial"/>
              <a:ea typeface="Arial"/>
              <a:cs typeface="Arial"/>
              <a:sym typeface="Arial"/>
            </a:endParaRPr>
          </a:p>
        </p:txBody>
      </p:sp>
      <p:sp>
        <p:nvSpPr>
          <p:cNvPr id="283" name="Google Shape;283;p31"/>
          <p:cNvSpPr txBox="1"/>
          <p:nvPr/>
        </p:nvSpPr>
        <p:spPr>
          <a:xfrm>
            <a:off x="6029975" y="2798425"/>
            <a:ext cx="2188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700">
                <a:solidFill>
                  <a:schemeClr val="lt1"/>
                </a:solidFill>
                <a:latin typeface="Lato"/>
                <a:ea typeface="Lato"/>
                <a:cs typeface="Lato"/>
                <a:sym typeface="Lato"/>
              </a:rPr>
              <a:t>Earliest iteration</a:t>
            </a:r>
            <a:endParaRPr i="1" sz="700">
              <a:solidFill>
                <a:schemeClr val="lt1"/>
              </a:solidFill>
              <a:latin typeface="Lato"/>
              <a:ea typeface="Lato"/>
              <a:cs typeface="Lato"/>
              <a:sym typeface="Lato"/>
            </a:endParaRPr>
          </a:p>
        </p:txBody>
      </p:sp>
      <p:pic>
        <p:nvPicPr>
          <p:cNvPr id="284" name="Google Shape;284;p31"/>
          <p:cNvPicPr preferRelativeResize="0"/>
          <p:nvPr/>
        </p:nvPicPr>
        <p:blipFill>
          <a:blip r:embed="rId3">
            <a:alphaModFix/>
          </a:blip>
          <a:stretch>
            <a:fillRect/>
          </a:stretch>
        </p:blipFill>
        <p:spPr>
          <a:xfrm>
            <a:off x="5319088" y="1007175"/>
            <a:ext cx="3609975" cy="2257425"/>
          </a:xfrm>
          <a:prstGeom prst="rect">
            <a:avLst/>
          </a:prstGeom>
          <a:noFill/>
          <a:ln>
            <a:noFill/>
          </a:ln>
        </p:spPr>
      </p:pic>
      <p:pic>
        <p:nvPicPr>
          <p:cNvPr id="285" name="Google Shape;285;p31"/>
          <p:cNvPicPr preferRelativeResize="0"/>
          <p:nvPr/>
        </p:nvPicPr>
        <p:blipFill>
          <a:blip r:embed="rId4">
            <a:alphaModFix/>
          </a:blip>
          <a:stretch>
            <a:fillRect/>
          </a:stretch>
        </p:blipFill>
        <p:spPr>
          <a:xfrm>
            <a:off x="6157288" y="3188925"/>
            <a:ext cx="1933575" cy="1333500"/>
          </a:xfrm>
          <a:prstGeom prst="rect">
            <a:avLst/>
          </a:prstGeom>
          <a:noFill/>
          <a:ln>
            <a:noFill/>
          </a:ln>
        </p:spPr>
      </p:pic>
      <p:sp>
        <p:nvSpPr>
          <p:cNvPr id="286" name="Google Shape;286;p31"/>
          <p:cNvSpPr txBox="1"/>
          <p:nvPr/>
        </p:nvSpPr>
        <p:spPr>
          <a:xfrm>
            <a:off x="6029988" y="4522425"/>
            <a:ext cx="2188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700">
                <a:solidFill>
                  <a:schemeClr val="lt1"/>
                </a:solidFill>
                <a:latin typeface="Lato"/>
                <a:ea typeface="Lato"/>
                <a:cs typeface="Lato"/>
                <a:sym typeface="Lato"/>
              </a:rPr>
              <a:t>Corridor tracking system</a:t>
            </a:r>
            <a:endParaRPr i="1" sz="7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Table of Contents</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Overview</a:t>
            </a:r>
            <a:endParaRPr/>
          </a:p>
          <a:p>
            <a:pPr indent="-311150" lvl="0" marL="457200" rtl="0" algn="l">
              <a:spcBef>
                <a:spcPts val="0"/>
              </a:spcBef>
              <a:spcAft>
                <a:spcPts val="0"/>
              </a:spcAft>
              <a:buSzPts val="1300"/>
              <a:buChar char="●"/>
            </a:pPr>
            <a:r>
              <a:rPr lang="en"/>
              <a:t>Plan</a:t>
            </a:r>
            <a:endParaRPr/>
          </a:p>
          <a:p>
            <a:pPr indent="-311150" lvl="0" marL="457200" rtl="0" algn="l">
              <a:spcBef>
                <a:spcPts val="0"/>
              </a:spcBef>
              <a:spcAft>
                <a:spcPts val="0"/>
              </a:spcAft>
              <a:buSzPts val="1300"/>
              <a:buChar char="●"/>
            </a:pPr>
            <a:r>
              <a:rPr lang="en"/>
              <a:t>Process</a:t>
            </a:r>
            <a:endParaRPr/>
          </a:p>
          <a:p>
            <a:pPr indent="-298450" lvl="1" marL="914400" rtl="0" algn="l">
              <a:spcBef>
                <a:spcPts val="0"/>
              </a:spcBef>
              <a:spcAft>
                <a:spcPts val="0"/>
              </a:spcAft>
              <a:buSzPts val="1100"/>
              <a:buChar char="○"/>
            </a:pPr>
            <a:r>
              <a:rPr lang="en"/>
              <a:t>Player</a:t>
            </a:r>
            <a:endParaRPr/>
          </a:p>
          <a:p>
            <a:pPr indent="-298450" lvl="1" marL="914400" rtl="0" algn="l">
              <a:spcBef>
                <a:spcPts val="0"/>
              </a:spcBef>
              <a:spcAft>
                <a:spcPts val="0"/>
              </a:spcAft>
              <a:buSzPts val="1100"/>
              <a:buChar char="○"/>
            </a:pPr>
            <a:r>
              <a:rPr lang="en"/>
              <a:t>UI Bars &amp; Icons</a:t>
            </a:r>
            <a:endParaRPr/>
          </a:p>
          <a:p>
            <a:pPr indent="-298450" lvl="1" marL="914400" rtl="0" algn="l">
              <a:spcBef>
                <a:spcPts val="0"/>
              </a:spcBef>
              <a:spcAft>
                <a:spcPts val="0"/>
              </a:spcAft>
              <a:buSzPts val="1100"/>
              <a:buChar char="○"/>
            </a:pPr>
            <a:r>
              <a:rPr lang="en"/>
              <a:t>Dungeon</a:t>
            </a:r>
            <a:endParaRPr/>
          </a:p>
          <a:p>
            <a:pPr indent="-298450" lvl="1" marL="914400" rtl="0" algn="l">
              <a:spcBef>
                <a:spcPts val="0"/>
              </a:spcBef>
              <a:spcAft>
                <a:spcPts val="0"/>
              </a:spcAft>
              <a:buSzPts val="1100"/>
              <a:buChar char="○"/>
            </a:pPr>
            <a:r>
              <a:rPr lang="en"/>
              <a:t>Enemies</a:t>
            </a:r>
            <a:endParaRPr/>
          </a:p>
          <a:p>
            <a:pPr indent="-298450" lvl="1" marL="914400" rtl="0" algn="l">
              <a:spcBef>
                <a:spcPts val="0"/>
              </a:spcBef>
              <a:spcAft>
                <a:spcPts val="0"/>
              </a:spcAft>
              <a:buSzPts val="1100"/>
              <a:buChar char="○"/>
            </a:pPr>
            <a:r>
              <a:rPr lang="en"/>
              <a:t>Boss</a:t>
            </a:r>
            <a:endParaRPr/>
          </a:p>
          <a:p>
            <a:pPr indent="-311150" lvl="0" marL="457200" rtl="0" algn="l">
              <a:spcBef>
                <a:spcPts val="0"/>
              </a:spcBef>
              <a:spcAft>
                <a:spcPts val="0"/>
              </a:spcAft>
              <a:buSzPts val="1300"/>
              <a:buChar char="●"/>
            </a:pPr>
            <a:r>
              <a:rPr lang="en"/>
              <a:t>Quality of life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1297500" y="393750"/>
            <a:ext cx="37479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Corridor cont. </a:t>
            </a:r>
            <a:endParaRPr/>
          </a:p>
        </p:txBody>
      </p:sp>
      <p:sp>
        <p:nvSpPr>
          <p:cNvPr id="292" name="Google Shape;292;p32"/>
          <p:cNvSpPr txBox="1"/>
          <p:nvPr>
            <p:ph idx="1" type="body"/>
          </p:nvPr>
        </p:nvSpPr>
        <p:spPr>
          <a:xfrm>
            <a:off x="1272000" y="1477575"/>
            <a:ext cx="3798900" cy="24159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SzPts val="1000"/>
              <a:buChar char="●"/>
            </a:pPr>
            <a:r>
              <a:rPr i="1" lang="en" sz="1000"/>
              <a:t>The corridor was later expanded from a 1 by 1 tile system to a 3 by 3.</a:t>
            </a:r>
            <a:endParaRPr i="1" sz="1000"/>
          </a:p>
          <a:p>
            <a:pPr indent="-292100" lvl="0" marL="457200" rtl="0" algn="l">
              <a:lnSpc>
                <a:spcPct val="150000"/>
              </a:lnSpc>
              <a:spcBef>
                <a:spcPts val="0"/>
              </a:spcBef>
              <a:spcAft>
                <a:spcPts val="0"/>
              </a:spcAft>
              <a:buSzPts val="1000"/>
              <a:buChar char="●"/>
            </a:pPr>
            <a:r>
              <a:rPr i="1" lang="en" sz="1000"/>
              <a:t>This was done to ensure that the player would not get suck while traversing. </a:t>
            </a:r>
            <a:endParaRPr i="1" sz="1000"/>
          </a:p>
          <a:p>
            <a:pPr indent="-292100" lvl="0" marL="457200" rtl="0" algn="l">
              <a:lnSpc>
                <a:spcPct val="150000"/>
              </a:lnSpc>
              <a:spcBef>
                <a:spcPts val="0"/>
              </a:spcBef>
              <a:spcAft>
                <a:spcPts val="0"/>
              </a:spcAft>
              <a:buSzPts val="1000"/>
              <a:buChar char="●"/>
            </a:pPr>
            <a:r>
              <a:rPr i="1" lang="en" sz="1000"/>
              <a:t>The algorithm keeps track of itself and stores data for the usage of the prefab placements.</a:t>
            </a:r>
            <a:endParaRPr i="1" sz="1000"/>
          </a:p>
          <a:p>
            <a:pPr indent="0" lvl="0" marL="457200" rtl="0" algn="l">
              <a:lnSpc>
                <a:spcPct val="150000"/>
              </a:lnSpc>
              <a:spcBef>
                <a:spcPts val="0"/>
              </a:spcBef>
              <a:spcAft>
                <a:spcPts val="0"/>
              </a:spcAft>
              <a:buNone/>
            </a:pPr>
            <a:r>
              <a:t/>
            </a:r>
            <a:endParaRPr i="1" sz="1000"/>
          </a:p>
          <a:p>
            <a:pPr indent="0" lvl="0" marL="457200" rtl="0" algn="l">
              <a:lnSpc>
                <a:spcPct val="150000"/>
              </a:lnSpc>
              <a:spcBef>
                <a:spcPts val="0"/>
              </a:spcBef>
              <a:spcAft>
                <a:spcPts val="0"/>
              </a:spcAft>
              <a:buNone/>
            </a:pPr>
            <a:r>
              <a:t/>
            </a:r>
            <a:endParaRPr i="1" sz="1000">
              <a:latin typeface="Arial"/>
              <a:ea typeface="Arial"/>
              <a:cs typeface="Arial"/>
              <a:sym typeface="Arial"/>
            </a:endParaRPr>
          </a:p>
          <a:p>
            <a:pPr indent="0" lvl="0" marL="457200" rtl="0" algn="l">
              <a:lnSpc>
                <a:spcPct val="100000"/>
              </a:lnSpc>
              <a:spcBef>
                <a:spcPts val="0"/>
              </a:spcBef>
              <a:spcAft>
                <a:spcPts val="0"/>
              </a:spcAft>
              <a:buNone/>
            </a:pPr>
            <a:r>
              <a:t/>
            </a:r>
            <a:endParaRPr i="1" sz="1000">
              <a:latin typeface="Arial"/>
              <a:ea typeface="Arial"/>
              <a:cs typeface="Arial"/>
              <a:sym typeface="Arial"/>
            </a:endParaRPr>
          </a:p>
        </p:txBody>
      </p:sp>
      <p:sp>
        <p:nvSpPr>
          <p:cNvPr id="293" name="Google Shape;293;p32"/>
          <p:cNvSpPr txBox="1"/>
          <p:nvPr/>
        </p:nvSpPr>
        <p:spPr>
          <a:xfrm>
            <a:off x="6029975" y="2798425"/>
            <a:ext cx="2188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700">
                <a:solidFill>
                  <a:schemeClr val="lt1"/>
                </a:solidFill>
                <a:latin typeface="Lato"/>
                <a:ea typeface="Lato"/>
                <a:cs typeface="Lato"/>
                <a:sym typeface="Lato"/>
              </a:rPr>
              <a:t>Earliest iteration</a:t>
            </a:r>
            <a:endParaRPr i="1" sz="700">
              <a:solidFill>
                <a:schemeClr val="lt1"/>
              </a:solidFill>
              <a:latin typeface="Lato"/>
              <a:ea typeface="Lato"/>
              <a:cs typeface="Lato"/>
              <a:sym typeface="Lato"/>
            </a:endParaRPr>
          </a:p>
        </p:txBody>
      </p:sp>
      <p:pic>
        <p:nvPicPr>
          <p:cNvPr id="294" name="Google Shape;294;p32"/>
          <p:cNvPicPr preferRelativeResize="0"/>
          <p:nvPr/>
        </p:nvPicPr>
        <p:blipFill>
          <a:blip r:embed="rId3">
            <a:alphaModFix/>
          </a:blip>
          <a:stretch>
            <a:fillRect/>
          </a:stretch>
        </p:blipFill>
        <p:spPr>
          <a:xfrm>
            <a:off x="5319088" y="1007175"/>
            <a:ext cx="3609975" cy="2257425"/>
          </a:xfrm>
          <a:prstGeom prst="rect">
            <a:avLst/>
          </a:prstGeom>
          <a:noFill/>
          <a:ln>
            <a:noFill/>
          </a:ln>
        </p:spPr>
      </p:pic>
      <p:sp>
        <p:nvSpPr>
          <p:cNvPr id="295" name="Google Shape;295;p32"/>
          <p:cNvSpPr txBox="1"/>
          <p:nvPr/>
        </p:nvSpPr>
        <p:spPr>
          <a:xfrm>
            <a:off x="5988638" y="4530500"/>
            <a:ext cx="2188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700">
                <a:solidFill>
                  <a:schemeClr val="lt1"/>
                </a:solidFill>
                <a:latin typeface="Lato"/>
                <a:ea typeface="Lato"/>
                <a:cs typeface="Lato"/>
                <a:sym typeface="Lato"/>
              </a:rPr>
              <a:t>3 by 3 </a:t>
            </a:r>
            <a:endParaRPr i="1" sz="700">
              <a:solidFill>
                <a:schemeClr val="lt1"/>
              </a:solidFill>
              <a:latin typeface="Lato"/>
              <a:ea typeface="Lato"/>
              <a:cs typeface="Lato"/>
              <a:sym typeface="Lato"/>
            </a:endParaRPr>
          </a:p>
        </p:txBody>
      </p:sp>
      <p:pic>
        <p:nvPicPr>
          <p:cNvPr id="296" name="Google Shape;296;p32"/>
          <p:cNvPicPr preferRelativeResize="0"/>
          <p:nvPr/>
        </p:nvPicPr>
        <p:blipFill>
          <a:blip r:embed="rId4">
            <a:alphaModFix/>
          </a:blip>
          <a:stretch>
            <a:fillRect/>
          </a:stretch>
        </p:blipFill>
        <p:spPr>
          <a:xfrm>
            <a:off x="6130250" y="3498025"/>
            <a:ext cx="1905000" cy="866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Dungeon with corridors</a:t>
            </a:r>
            <a:endParaRPr/>
          </a:p>
        </p:txBody>
      </p:sp>
      <p:sp>
        <p:nvSpPr>
          <p:cNvPr id="302" name="Google Shape;302;p33"/>
          <p:cNvSpPr txBox="1"/>
          <p:nvPr>
            <p:ph idx="1" type="body"/>
          </p:nvPr>
        </p:nvSpPr>
        <p:spPr>
          <a:xfrm>
            <a:off x="1297500" y="1419925"/>
            <a:ext cx="3548100" cy="29112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SzPts val="1000"/>
              <a:buChar char="●"/>
            </a:pPr>
            <a:r>
              <a:rPr lang="en" sz="1000"/>
              <a:t>The dungeon’s corridor system was a narrow, so we decided to expanded by 3 tiles in width instead of the initial 1. </a:t>
            </a:r>
            <a:endParaRPr sz="1000"/>
          </a:p>
          <a:p>
            <a:pPr indent="-292100" lvl="0" marL="457200" rtl="0" algn="l">
              <a:spcBef>
                <a:spcPts val="0"/>
              </a:spcBef>
              <a:spcAft>
                <a:spcPts val="0"/>
              </a:spcAft>
              <a:buSzPts val="1000"/>
              <a:buChar char="●"/>
            </a:pPr>
            <a:r>
              <a:rPr lang="en" sz="1000"/>
              <a:t>The dungeon algorithms were also modified to random content to it like crates and tables to ether aid or hinder the player in its quest.</a:t>
            </a:r>
            <a:endParaRPr sz="1000"/>
          </a:p>
          <a:p>
            <a:pPr indent="-292100" lvl="0" marL="457200" rtl="0" algn="l">
              <a:spcBef>
                <a:spcPts val="0"/>
              </a:spcBef>
              <a:spcAft>
                <a:spcPts val="0"/>
              </a:spcAft>
              <a:buSzPts val="1000"/>
              <a:buChar char="●"/>
            </a:pPr>
            <a:r>
              <a:rPr lang="en" sz="1000"/>
              <a:t>A high level system was established to create a hierarchy of rooms to where the </a:t>
            </a:r>
            <a:r>
              <a:rPr lang="en" sz="1000"/>
              <a:t>player(along with some helpful items)</a:t>
            </a:r>
            <a:r>
              <a:rPr lang="en" sz="1000"/>
              <a:t> , and enemies will spawn.</a:t>
            </a:r>
            <a:endParaRPr sz="1000"/>
          </a:p>
        </p:txBody>
      </p:sp>
      <p:pic>
        <p:nvPicPr>
          <p:cNvPr id="303" name="Google Shape;303;p33"/>
          <p:cNvPicPr preferRelativeResize="0"/>
          <p:nvPr/>
        </p:nvPicPr>
        <p:blipFill>
          <a:blip r:embed="rId3">
            <a:alphaModFix/>
          </a:blip>
          <a:stretch>
            <a:fillRect/>
          </a:stretch>
        </p:blipFill>
        <p:spPr>
          <a:xfrm>
            <a:off x="5835475" y="1386300"/>
            <a:ext cx="2323352" cy="2174549"/>
          </a:xfrm>
          <a:prstGeom prst="rect">
            <a:avLst/>
          </a:prstGeom>
          <a:noFill/>
          <a:ln>
            <a:noFill/>
          </a:ln>
        </p:spPr>
      </p:pic>
      <p:sp>
        <p:nvSpPr>
          <p:cNvPr id="304" name="Google Shape;304;p33"/>
          <p:cNvSpPr txBox="1"/>
          <p:nvPr/>
        </p:nvSpPr>
        <p:spPr>
          <a:xfrm>
            <a:off x="5903050" y="3639300"/>
            <a:ext cx="2188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700">
                <a:solidFill>
                  <a:schemeClr val="lt1"/>
                </a:solidFill>
                <a:latin typeface="Lato"/>
                <a:ea typeface="Lato"/>
                <a:cs typeface="Lato"/>
                <a:sym typeface="Lato"/>
              </a:rPr>
              <a:t>latest iteration</a:t>
            </a:r>
            <a:endParaRPr i="1" sz="70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Prefabs</a:t>
            </a:r>
            <a:endParaRPr/>
          </a:p>
        </p:txBody>
      </p:sp>
      <p:sp>
        <p:nvSpPr>
          <p:cNvPr id="310" name="Google Shape;310;p34"/>
          <p:cNvSpPr txBox="1"/>
          <p:nvPr>
            <p:ph idx="1" type="body"/>
          </p:nvPr>
        </p:nvSpPr>
        <p:spPr>
          <a:xfrm>
            <a:off x="1297500" y="1419925"/>
            <a:ext cx="3548100" cy="2911200"/>
          </a:xfrm>
          <a:prstGeom prst="rect">
            <a:avLst/>
          </a:prstGeom>
        </p:spPr>
        <p:txBody>
          <a:bodyPr anchorCtr="0" anchor="t" bIns="91425" lIns="91425" spcFirstLastPara="1" rIns="91425" wrap="square" tIns="91425">
            <a:normAutofit/>
          </a:bodyPr>
          <a:lstStyle/>
          <a:p>
            <a:pPr indent="-292100" lvl="0" marL="457200" rtl="0" algn="l">
              <a:lnSpc>
                <a:spcPct val="150000"/>
              </a:lnSpc>
              <a:spcBef>
                <a:spcPts val="0"/>
              </a:spcBef>
              <a:spcAft>
                <a:spcPts val="0"/>
              </a:spcAft>
              <a:buSzPts val="1000"/>
              <a:buChar char="●"/>
            </a:pPr>
            <a:r>
              <a:rPr lang="en" sz="1050">
                <a:latin typeface="Times New Roman"/>
                <a:ea typeface="Times New Roman"/>
                <a:cs typeface="Times New Roman"/>
                <a:sym typeface="Times New Roman"/>
              </a:rPr>
              <a:t>Procedurally placed prefabs were implemented to the game dungeon.</a:t>
            </a:r>
            <a:endParaRPr sz="1050">
              <a:latin typeface="Times New Roman"/>
              <a:ea typeface="Times New Roman"/>
              <a:cs typeface="Times New Roman"/>
              <a:sym typeface="Times New Roman"/>
            </a:endParaRPr>
          </a:p>
          <a:p>
            <a:pPr indent="-292100" lvl="0" marL="457200" rtl="0" algn="l">
              <a:lnSpc>
                <a:spcPct val="150000"/>
              </a:lnSpc>
              <a:spcBef>
                <a:spcPts val="0"/>
              </a:spcBef>
              <a:spcAft>
                <a:spcPts val="0"/>
              </a:spcAft>
              <a:buSzPts val="1000"/>
              <a:buChar char="●"/>
            </a:pPr>
            <a:r>
              <a:rPr lang="en" sz="1050">
                <a:latin typeface="Times New Roman"/>
                <a:ea typeface="Times New Roman"/>
                <a:cs typeface="Times New Roman"/>
                <a:sym typeface="Times New Roman"/>
              </a:rPr>
              <a:t>We first tested this in our first room, we saw that the items were placed correctly. </a:t>
            </a:r>
            <a:endParaRPr sz="1050">
              <a:latin typeface="Times New Roman"/>
              <a:ea typeface="Times New Roman"/>
              <a:cs typeface="Times New Roman"/>
              <a:sym typeface="Times New Roman"/>
            </a:endParaRPr>
          </a:p>
          <a:p>
            <a:pPr indent="-292100" lvl="0" marL="457200" rtl="0" algn="l">
              <a:lnSpc>
                <a:spcPct val="150000"/>
              </a:lnSpc>
              <a:spcBef>
                <a:spcPts val="0"/>
              </a:spcBef>
              <a:spcAft>
                <a:spcPts val="0"/>
              </a:spcAft>
              <a:buSzPts val="1000"/>
              <a:buChar char="●"/>
            </a:pPr>
            <a:r>
              <a:rPr lang="en" sz="1050">
                <a:latin typeface="Times New Roman"/>
                <a:ea typeface="Times New Roman"/>
                <a:cs typeface="Times New Roman"/>
                <a:sym typeface="Times New Roman"/>
              </a:rPr>
              <a:t>We for now have a lo-level room system with just dungeons.</a:t>
            </a:r>
            <a:endParaRPr sz="1050">
              <a:latin typeface="Times New Roman"/>
              <a:ea typeface="Times New Roman"/>
              <a:cs typeface="Times New Roman"/>
              <a:sym typeface="Times New Roman"/>
            </a:endParaRPr>
          </a:p>
          <a:p>
            <a:pPr indent="-295275" lvl="0" marL="457200" rtl="0" algn="l">
              <a:lnSpc>
                <a:spcPct val="150000"/>
              </a:lnSpc>
              <a:spcBef>
                <a:spcPts val="0"/>
              </a:spcBef>
              <a:spcAft>
                <a:spcPts val="0"/>
              </a:spcAft>
              <a:buSzPts val="1050"/>
              <a:buFont typeface="Times New Roman"/>
              <a:buChar char="●"/>
            </a:pPr>
            <a:r>
              <a:rPr lang="en" sz="1050">
                <a:latin typeface="Times New Roman"/>
                <a:ea typeface="Times New Roman"/>
                <a:cs typeface="Times New Roman"/>
                <a:sym typeface="Times New Roman"/>
              </a:rPr>
              <a:t>Prefabs are placed at random all over the dungeons.</a:t>
            </a:r>
            <a:endParaRPr sz="1050">
              <a:latin typeface="Times New Roman"/>
              <a:ea typeface="Times New Roman"/>
              <a:cs typeface="Times New Roman"/>
              <a:sym typeface="Times New Roman"/>
            </a:endParaRPr>
          </a:p>
        </p:txBody>
      </p:sp>
      <p:sp>
        <p:nvSpPr>
          <p:cNvPr id="311" name="Google Shape;311;p34"/>
          <p:cNvSpPr txBox="1"/>
          <p:nvPr/>
        </p:nvSpPr>
        <p:spPr>
          <a:xfrm>
            <a:off x="6080100" y="3627150"/>
            <a:ext cx="2188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700">
                <a:solidFill>
                  <a:schemeClr val="lt1"/>
                </a:solidFill>
                <a:latin typeface="Lato"/>
                <a:ea typeface="Lato"/>
                <a:cs typeface="Lato"/>
                <a:sym typeface="Lato"/>
              </a:rPr>
              <a:t>Early </a:t>
            </a:r>
            <a:r>
              <a:rPr i="1" lang="en" sz="700">
                <a:solidFill>
                  <a:schemeClr val="lt1"/>
                </a:solidFill>
                <a:latin typeface="Lato"/>
                <a:ea typeface="Lato"/>
                <a:cs typeface="Lato"/>
                <a:sym typeface="Lato"/>
              </a:rPr>
              <a:t> iteration</a:t>
            </a:r>
            <a:endParaRPr i="1" sz="700">
              <a:solidFill>
                <a:schemeClr val="lt1"/>
              </a:solidFill>
              <a:latin typeface="Lato"/>
              <a:ea typeface="Lato"/>
              <a:cs typeface="Lato"/>
              <a:sym typeface="Lato"/>
            </a:endParaRPr>
          </a:p>
        </p:txBody>
      </p:sp>
      <p:pic>
        <p:nvPicPr>
          <p:cNvPr id="312" name="Google Shape;312;p34"/>
          <p:cNvPicPr preferRelativeResize="0"/>
          <p:nvPr/>
        </p:nvPicPr>
        <p:blipFill>
          <a:blip r:embed="rId3">
            <a:alphaModFix/>
          </a:blip>
          <a:stretch>
            <a:fillRect/>
          </a:stretch>
        </p:blipFill>
        <p:spPr>
          <a:xfrm>
            <a:off x="5969275" y="1515000"/>
            <a:ext cx="2409825" cy="1905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Prefabs cont.</a:t>
            </a:r>
            <a:endParaRPr/>
          </a:p>
        </p:txBody>
      </p:sp>
      <p:sp>
        <p:nvSpPr>
          <p:cNvPr id="318" name="Google Shape;318;p35"/>
          <p:cNvSpPr txBox="1"/>
          <p:nvPr>
            <p:ph idx="1" type="body"/>
          </p:nvPr>
        </p:nvSpPr>
        <p:spPr>
          <a:xfrm>
            <a:off x="1297500" y="1419925"/>
            <a:ext cx="3548100" cy="2911200"/>
          </a:xfrm>
          <a:prstGeom prst="rect">
            <a:avLst/>
          </a:prstGeom>
        </p:spPr>
        <p:txBody>
          <a:bodyPr anchorCtr="0" anchor="t" bIns="91425" lIns="91425" spcFirstLastPara="1" rIns="91425" wrap="square" tIns="91425">
            <a:normAutofit/>
          </a:bodyPr>
          <a:lstStyle/>
          <a:p>
            <a:pPr indent="-295275" lvl="0" marL="457200" rtl="0" algn="l">
              <a:lnSpc>
                <a:spcPct val="150000"/>
              </a:lnSpc>
              <a:spcBef>
                <a:spcPts val="0"/>
              </a:spcBef>
              <a:spcAft>
                <a:spcPts val="0"/>
              </a:spcAft>
              <a:buSzPts val="1050"/>
              <a:buFont typeface="Times New Roman"/>
              <a:buChar char="●"/>
            </a:pPr>
            <a:r>
              <a:rPr lang="en" sz="1050">
                <a:latin typeface="Times New Roman"/>
                <a:ea typeface="Times New Roman"/>
                <a:cs typeface="Times New Roman"/>
                <a:sym typeface="Times New Roman"/>
              </a:rPr>
              <a:t>To avoid prefabs on getting in the way of the corridors we implemented an algorithm along with the corridor algorithm to ensure that the prefabs would not get in the way of the corridors.</a:t>
            </a:r>
            <a:endParaRPr sz="1050">
              <a:latin typeface="Times New Roman"/>
              <a:ea typeface="Times New Roman"/>
              <a:cs typeface="Times New Roman"/>
              <a:sym typeface="Times New Roman"/>
            </a:endParaRPr>
          </a:p>
          <a:p>
            <a:pPr indent="-295275" lvl="0" marL="457200" rtl="0" algn="l">
              <a:lnSpc>
                <a:spcPct val="150000"/>
              </a:lnSpc>
              <a:spcBef>
                <a:spcPts val="0"/>
              </a:spcBef>
              <a:spcAft>
                <a:spcPts val="0"/>
              </a:spcAft>
              <a:buSzPts val="1050"/>
              <a:buFont typeface="Times New Roman"/>
              <a:buChar char="●"/>
            </a:pPr>
            <a:r>
              <a:rPr lang="en" sz="1050">
                <a:latin typeface="Times New Roman"/>
                <a:ea typeface="Times New Roman"/>
                <a:cs typeface="Times New Roman"/>
                <a:sym typeface="Times New Roman"/>
              </a:rPr>
              <a:t>The algorithm keeps track of the corridor itself and up to the middle of each dungeon. </a:t>
            </a:r>
            <a:endParaRPr sz="1050">
              <a:latin typeface="Times New Roman"/>
              <a:ea typeface="Times New Roman"/>
              <a:cs typeface="Times New Roman"/>
              <a:sym typeface="Times New Roman"/>
            </a:endParaRPr>
          </a:p>
          <a:p>
            <a:pPr indent="-295275" lvl="0" marL="457200" rtl="0" algn="l">
              <a:lnSpc>
                <a:spcPct val="150000"/>
              </a:lnSpc>
              <a:spcBef>
                <a:spcPts val="0"/>
              </a:spcBef>
              <a:spcAft>
                <a:spcPts val="0"/>
              </a:spcAft>
              <a:buSzPts val="1050"/>
              <a:buFont typeface="Times New Roman"/>
              <a:buChar char="●"/>
            </a:pPr>
            <a:r>
              <a:rPr lang="en" sz="1050">
                <a:latin typeface="Times New Roman"/>
                <a:ea typeface="Times New Roman"/>
                <a:cs typeface="Times New Roman"/>
                <a:sym typeface="Times New Roman"/>
              </a:rPr>
              <a:t>This was done to make sure enemies nor items would prevent the player from progressing.</a:t>
            </a:r>
            <a:endParaRPr sz="1050">
              <a:latin typeface="Times New Roman"/>
              <a:ea typeface="Times New Roman"/>
              <a:cs typeface="Times New Roman"/>
              <a:sym typeface="Times New Roman"/>
            </a:endParaRPr>
          </a:p>
        </p:txBody>
      </p:sp>
      <p:sp>
        <p:nvSpPr>
          <p:cNvPr id="319" name="Google Shape;319;p35"/>
          <p:cNvSpPr txBox="1"/>
          <p:nvPr/>
        </p:nvSpPr>
        <p:spPr>
          <a:xfrm>
            <a:off x="6080125" y="2571750"/>
            <a:ext cx="2188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700">
                <a:solidFill>
                  <a:schemeClr val="lt1"/>
                </a:solidFill>
                <a:latin typeface="Lato"/>
                <a:ea typeface="Lato"/>
                <a:cs typeface="Lato"/>
                <a:sym typeface="Lato"/>
              </a:rPr>
              <a:t> Iteration 2</a:t>
            </a:r>
            <a:endParaRPr i="1" sz="700">
              <a:solidFill>
                <a:schemeClr val="lt1"/>
              </a:solidFill>
              <a:latin typeface="Lato"/>
              <a:ea typeface="Lato"/>
              <a:cs typeface="Lato"/>
              <a:sym typeface="Lato"/>
            </a:endParaRPr>
          </a:p>
        </p:txBody>
      </p:sp>
      <p:pic>
        <p:nvPicPr>
          <p:cNvPr id="320" name="Google Shape;320;p35"/>
          <p:cNvPicPr preferRelativeResize="0"/>
          <p:nvPr/>
        </p:nvPicPr>
        <p:blipFill>
          <a:blip r:embed="rId3">
            <a:alphaModFix/>
          </a:blip>
          <a:stretch>
            <a:fillRect/>
          </a:stretch>
        </p:blipFill>
        <p:spPr>
          <a:xfrm>
            <a:off x="5950250" y="954225"/>
            <a:ext cx="2447925" cy="1543050"/>
          </a:xfrm>
          <a:prstGeom prst="rect">
            <a:avLst/>
          </a:prstGeom>
          <a:noFill/>
          <a:ln>
            <a:noFill/>
          </a:ln>
        </p:spPr>
      </p:pic>
      <p:pic>
        <p:nvPicPr>
          <p:cNvPr id="321" name="Google Shape;321;p35"/>
          <p:cNvPicPr preferRelativeResize="0"/>
          <p:nvPr/>
        </p:nvPicPr>
        <p:blipFill>
          <a:blip r:embed="rId4">
            <a:alphaModFix/>
          </a:blip>
          <a:stretch>
            <a:fillRect/>
          </a:stretch>
        </p:blipFill>
        <p:spPr>
          <a:xfrm>
            <a:off x="6207438" y="2938725"/>
            <a:ext cx="1933575" cy="1333500"/>
          </a:xfrm>
          <a:prstGeom prst="rect">
            <a:avLst/>
          </a:prstGeom>
          <a:noFill/>
          <a:ln>
            <a:noFill/>
          </a:ln>
        </p:spPr>
      </p:pic>
      <p:sp>
        <p:nvSpPr>
          <p:cNvPr id="322" name="Google Shape;322;p35"/>
          <p:cNvSpPr txBox="1"/>
          <p:nvPr/>
        </p:nvSpPr>
        <p:spPr>
          <a:xfrm>
            <a:off x="6080138" y="4346700"/>
            <a:ext cx="2188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700">
                <a:solidFill>
                  <a:schemeClr val="lt1"/>
                </a:solidFill>
                <a:latin typeface="Lato"/>
                <a:ea typeface="Lato"/>
                <a:cs typeface="Lato"/>
                <a:sym typeface="Lato"/>
              </a:rPr>
              <a:t> Corridor tracking</a:t>
            </a:r>
            <a:endParaRPr i="1" sz="700">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Game Over &amp; End</a:t>
            </a:r>
            <a:endParaRPr/>
          </a:p>
        </p:txBody>
      </p:sp>
      <p:sp>
        <p:nvSpPr>
          <p:cNvPr id="328" name="Google Shape;328;p36"/>
          <p:cNvSpPr txBox="1"/>
          <p:nvPr>
            <p:ph idx="1" type="body"/>
          </p:nvPr>
        </p:nvSpPr>
        <p:spPr>
          <a:xfrm>
            <a:off x="997700" y="1567550"/>
            <a:ext cx="3488700" cy="2911200"/>
          </a:xfrm>
          <a:prstGeom prst="rect">
            <a:avLst/>
          </a:prstGeom>
        </p:spPr>
        <p:txBody>
          <a:bodyPr anchorCtr="0" anchor="t" bIns="91425" lIns="91425" spcFirstLastPara="1" rIns="91425" wrap="square" tIns="91425">
            <a:normAutofit/>
          </a:bodyPr>
          <a:lstStyle/>
          <a:p>
            <a:pPr indent="-295275" lvl="0" marL="457200" rtl="0" algn="l">
              <a:lnSpc>
                <a:spcPct val="119318"/>
              </a:lnSpc>
              <a:spcBef>
                <a:spcPts val="0"/>
              </a:spcBef>
              <a:spcAft>
                <a:spcPts val="0"/>
              </a:spcAft>
              <a:buSzPts val="1050"/>
              <a:buFont typeface="Times New Roman"/>
              <a:buChar char="●"/>
            </a:pPr>
            <a:r>
              <a:rPr lang="en" sz="1050">
                <a:latin typeface="Times New Roman"/>
                <a:ea typeface="Times New Roman"/>
                <a:cs typeface="Times New Roman"/>
                <a:sym typeface="Times New Roman"/>
              </a:rPr>
              <a:t>A simple game over screen was implemented to ensure the three functions helped the player get to where they needed to get after they were slayed. As shown the player was three options to use from</a:t>
            </a:r>
            <a:endParaRPr sz="1050">
              <a:solidFill>
                <a:srgbClr val="000000"/>
              </a:solidFill>
              <a:latin typeface="Times New Roman"/>
              <a:ea typeface="Times New Roman"/>
              <a:cs typeface="Times New Roman"/>
              <a:sym typeface="Times New Roman"/>
            </a:endParaRPr>
          </a:p>
          <a:p>
            <a:pPr indent="-295275" lvl="0" marL="457200" rtl="0" algn="l">
              <a:lnSpc>
                <a:spcPct val="119318"/>
              </a:lnSpc>
              <a:spcBef>
                <a:spcPts val="0"/>
              </a:spcBef>
              <a:spcAft>
                <a:spcPts val="0"/>
              </a:spcAft>
              <a:buSzPts val="1050"/>
              <a:buFont typeface="Times New Roman"/>
              <a:buChar char="●"/>
            </a:pPr>
            <a:r>
              <a:rPr lang="en" sz="1050">
                <a:latin typeface="Times New Roman"/>
                <a:ea typeface="Times New Roman"/>
                <a:cs typeface="Times New Roman"/>
                <a:sym typeface="Times New Roman"/>
              </a:rPr>
              <a:t>The player is given a restart, main menu, and a quit options </a:t>
            </a:r>
            <a:r>
              <a:rPr lang="en" sz="1050">
                <a:latin typeface="Times New Roman"/>
                <a:ea typeface="Times New Roman"/>
                <a:cs typeface="Times New Roman"/>
                <a:sym typeface="Times New Roman"/>
              </a:rPr>
              <a:t>respectively.</a:t>
            </a:r>
            <a:endParaRPr sz="1050">
              <a:latin typeface="Times New Roman"/>
              <a:ea typeface="Times New Roman"/>
              <a:cs typeface="Times New Roman"/>
              <a:sym typeface="Times New Roman"/>
            </a:endParaRPr>
          </a:p>
          <a:p>
            <a:pPr indent="-295275" lvl="0" marL="457200" rtl="0" algn="l">
              <a:lnSpc>
                <a:spcPct val="119318"/>
              </a:lnSpc>
              <a:spcBef>
                <a:spcPts val="0"/>
              </a:spcBef>
              <a:spcAft>
                <a:spcPts val="0"/>
              </a:spcAft>
              <a:buSzPts val="1050"/>
              <a:buFont typeface="Times New Roman"/>
              <a:buChar char="●"/>
            </a:pPr>
            <a:r>
              <a:rPr lang="en" sz="1050">
                <a:latin typeface="Times New Roman"/>
                <a:ea typeface="Times New Roman"/>
                <a:cs typeface="Times New Roman"/>
                <a:sym typeface="Times New Roman"/>
              </a:rPr>
              <a:t>Everything in the game is also stopped including players actions and enemy’s actions.</a:t>
            </a:r>
            <a:endParaRPr sz="1050">
              <a:latin typeface="Times New Roman"/>
              <a:ea typeface="Times New Roman"/>
              <a:cs typeface="Times New Roman"/>
              <a:sym typeface="Times New Roman"/>
            </a:endParaRPr>
          </a:p>
          <a:p>
            <a:pPr indent="-295275" lvl="0" marL="457200" rtl="0" algn="l">
              <a:lnSpc>
                <a:spcPct val="119318"/>
              </a:lnSpc>
              <a:spcBef>
                <a:spcPts val="0"/>
              </a:spcBef>
              <a:spcAft>
                <a:spcPts val="0"/>
              </a:spcAft>
              <a:buSzPts val="1050"/>
              <a:buFont typeface="Times New Roman"/>
              <a:buChar char="●"/>
            </a:pPr>
            <a:r>
              <a:rPr lang="en" sz="1050">
                <a:latin typeface="Times New Roman"/>
                <a:ea typeface="Times New Roman"/>
                <a:cs typeface="Times New Roman"/>
                <a:sym typeface="Times New Roman"/>
              </a:rPr>
              <a:t>End is made using the same prefab as gameover without the restart. This happens when boss is defeated.</a:t>
            </a:r>
            <a:endParaRPr sz="1050">
              <a:latin typeface="Times New Roman"/>
              <a:ea typeface="Times New Roman"/>
              <a:cs typeface="Times New Roman"/>
              <a:sym typeface="Times New Roman"/>
            </a:endParaRPr>
          </a:p>
          <a:p>
            <a:pPr indent="0" lvl="0" marL="0" rtl="0" algn="l">
              <a:spcBef>
                <a:spcPts val="800"/>
              </a:spcBef>
              <a:spcAft>
                <a:spcPts val="1200"/>
              </a:spcAft>
              <a:buNone/>
            </a:pPr>
            <a:r>
              <a:t/>
            </a:r>
            <a:endParaRPr/>
          </a:p>
        </p:txBody>
      </p:sp>
      <p:pic>
        <p:nvPicPr>
          <p:cNvPr id="329" name="Google Shape;329;p36"/>
          <p:cNvPicPr preferRelativeResize="0"/>
          <p:nvPr/>
        </p:nvPicPr>
        <p:blipFill>
          <a:blip r:embed="rId3">
            <a:alphaModFix/>
          </a:blip>
          <a:stretch>
            <a:fillRect/>
          </a:stretch>
        </p:blipFill>
        <p:spPr>
          <a:xfrm>
            <a:off x="5023675" y="567650"/>
            <a:ext cx="3153375" cy="2189125"/>
          </a:xfrm>
          <a:prstGeom prst="rect">
            <a:avLst/>
          </a:prstGeom>
          <a:noFill/>
          <a:ln>
            <a:noFill/>
          </a:ln>
        </p:spPr>
      </p:pic>
      <p:pic>
        <p:nvPicPr>
          <p:cNvPr id="330" name="Google Shape;330;p36"/>
          <p:cNvPicPr preferRelativeResize="0"/>
          <p:nvPr/>
        </p:nvPicPr>
        <p:blipFill>
          <a:blip r:embed="rId4">
            <a:alphaModFix/>
          </a:blip>
          <a:stretch>
            <a:fillRect/>
          </a:stretch>
        </p:blipFill>
        <p:spPr>
          <a:xfrm>
            <a:off x="5060637" y="3038300"/>
            <a:ext cx="3079451" cy="17137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High Level System</a:t>
            </a:r>
            <a:endParaRPr/>
          </a:p>
        </p:txBody>
      </p:sp>
      <p:sp>
        <p:nvSpPr>
          <p:cNvPr id="336" name="Google Shape;336;p37"/>
          <p:cNvSpPr txBox="1"/>
          <p:nvPr>
            <p:ph idx="1" type="body"/>
          </p:nvPr>
        </p:nvSpPr>
        <p:spPr>
          <a:xfrm>
            <a:off x="1297500" y="1567550"/>
            <a:ext cx="35202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It was created to work with the current game mechanics that we have.</a:t>
            </a:r>
            <a:endParaRPr/>
          </a:p>
          <a:p>
            <a:pPr indent="-311150" lvl="0" marL="457200" rtl="0" algn="l">
              <a:spcBef>
                <a:spcPts val="0"/>
              </a:spcBef>
              <a:spcAft>
                <a:spcPts val="0"/>
              </a:spcAft>
              <a:buSzPts val="1300"/>
              <a:buChar char="●"/>
            </a:pPr>
            <a:r>
              <a:rPr lang="en"/>
              <a:t>It was created to ensure that the player would not spawn in unfair places.</a:t>
            </a:r>
            <a:endParaRPr/>
          </a:p>
          <a:p>
            <a:pPr indent="-311150" lvl="0" marL="457200" rtl="0" algn="l">
              <a:spcBef>
                <a:spcPts val="0"/>
              </a:spcBef>
              <a:spcAft>
                <a:spcPts val="0"/>
              </a:spcAft>
              <a:buSzPts val="1300"/>
              <a:buChar char="●"/>
            </a:pPr>
            <a:r>
              <a:rPr lang="en"/>
              <a:t>The system helped in the creation of the rest of the game design.</a:t>
            </a:r>
            <a:endParaRPr/>
          </a:p>
          <a:p>
            <a:pPr indent="-311150" lvl="0" marL="457200" rtl="0" algn="l">
              <a:spcBef>
                <a:spcPts val="0"/>
              </a:spcBef>
              <a:spcAft>
                <a:spcPts val="0"/>
              </a:spcAft>
              <a:buSzPts val="1300"/>
              <a:buChar char="●"/>
            </a:pPr>
            <a:r>
              <a:rPr lang="en"/>
              <a:t>Enemy rooms and player rooms were created but the boss room was a different </a:t>
            </a:r>
            <a:r>
              <a:rPr lang="en"/>
              <a:t>scene</a:t>
            </a:r>
            <a:r>
              <a:rPr lang="en"/>
              <a:t>.</a:t>
            </a:r>
            <a:endParaRPr/>
          </a:p>
        </p:txBody>
      </p:sp>
      <p:pic>
        <p:nvPicPr>
          <p:cNvPr id="337" name="Google Shape;337;p37"/>
          <p:cNvPicPr preferRelativeResize="0"/>
          <p:nvPr/>
        </p:nvPicPr>
        <p:blipFill>
          <a:blip r:embed="rId3">
            <a:alphaModFix/>
          </a:blip>
          <a:stretch>
            <a:fillRect/>
          </a:stretch>
        </p:blipFill>
        <p:spPr>
          <a:xfrm>
            <a:off x="5389025" y="2058375"/>
            <a:ext cx="3449126" cy="1929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High Level System cont.</a:t>
            </a:r>
            <a:endParaRPr/>
          </a:p>
        </p:txBody>
      </p:sp>
      <p:sp>
        <p:nvSpPr>
          <p:cNvPr id="343" name="Google Shape;343;p38"/>
          <p:cNvSpPr txBox="1"/>
          <p:nvPr>
            <p:ph idx="1" type="body"/>
          </p:nvPr>
        </p:nvSpPr>
        <p:spPr>
          <a:xfrm>
            <a:off x="1297500" y="1567550"/>
            <a:ext cx="35121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Dijisktra’s Algorithm was used to calculate the cost of </a:t>
            </a:r>
            <a:r>
              <a:rPr lang="en"/>
              <a:t>movement to each tile from the startposition.</a:t>
            </a:r>
            <a:endParaRPr/>
          </a:p>
          <a:p>
            <a:pPr indent="-311150" lvl="0" marL="457200" rtl="0" algn="l">
              <a:spcBef>
                <a:spcPts val="0"/>
              </a:spcBef>
              <a:spcAft>
                <a:spcPts val="0"/>
              </a:spcAft>
              <a:buSzPts val="1300"/>
              <a:buChar char="●"/>
            </a:pPr>
            <a:r>
              <a:rPr lang="en"/>
              <a:t>Green tiles are at low cost as they are closer to the starting position and as the cost increases we are farther from it.</a:t>
            </a:r>
            <a:endParaRPr/>
          </a:p>
          <a:p>
            <a:pPr indent="-311150" lvl="0" marL="457200" rtl="0" algn="l">
              <a:spcBef>
                <a:spcPts val="0"/>
              </a:spcBef>
              <a:spcAft>
                <a:spcPts val="0"/>
              </a:spcAft>
              <a:buSzPts val="1300"/>
              <a:buChar char="●"/>
            </a:pPr>
            <a:r>
              <a:rPr lang="en"/>
              <a:t>As the cost increase different placements of enemies or weapons were placed.</a:t>
            </a:r>
            <a:endParaRPr/>
          </a:p>
        </p:txBody>
      </p:sp>
      <p:pic>
        <p:nvPicPr>
          <p:cNvPr id="344" name="Google Shape;344;p38"/>
          <p:cNvPicPr preferRelativeResize="0"/>
          <p:nvPr/>
        </p:nvPicPr>
        <p:blipFill>
          <a:blip r:embed="rId3">
            <a:alphaModFix/>
          </a:blip>
          <a:stretch>
            <a:fillRect/>
          </a:stretch>
        </p:blipFill>
        <p:spPr>
          <a:xfrm>
            <a:off x="4970050" y="1656713"/>
            <a:ext cx="4029598" cy="273286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Music</a:t>
            </a:r>
            <a:endParaRPr/>
          </a:p>
        </p:txBody>
      </p:sp>
      <p:sp>
        <p:nvSpPr>
          <p:cNvPr id="350" name="Google Shape;350;p39"/>
          <p:cNvSpPr txBox="1"/>
          <p:nvPr>
            <p:ph idx="1" type="body"/>
          </p:nvPr>
        </p:nvSpPr>
        <p:spPr>
          <a:xfrm>
            <a:off x="1141325" y="1567550"/>
            <a:ext cx="35520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wanted to create an mysterious but welcoming </a:t>
            </a:r>
            <a:r>
              <a:rPr lang="en"/>
              <a:t>environment</a:t>
            </a:r>
            <a:r>
              <a:rPr lang="en"/>
              <a:t> for the player as they play the game.</a:t>
            </a:r>
            <a:endParaRPr/>
          </a:p>
          <a:p>
            <a:pPr indent="-311150" lvl="0" marL="457200" rtl="0" algn="l">
              <a:spcBef>
                <a:spcPts val="0"/>
              </a:spcBef>
              <a:spcAft>
                <a:spcPts val="0"/>
              </a:spcAft>
              <a:buSzPts val="1300"/>
              <a:buChar char="●"/>
            </a:pPr>
            <a:r>
              <a:rPr lang="en"/>
              <a:t>We went with a mix of futuristic sci-fi music as it would best fit the game we are creating.</a:t>
            </a:r>
            <a:endParaRPr/>
          </a:p>
          <a:p>
            <a:pPr indent="-311150" lvl="0" marL="457200" rtl="0" algn="l">
              <a:spcBef>
                <a:spcPts val="0"/>
              </a:spcBef>
              <a:spcAft>
                <a:spcPts val="0"/>
              </a:spcAft>
              <a:buSzPts val="1300"/>
              <a:buChar char="●"/>
            </a:pPr>
            <a:r>
              <a:rPr lang="en"/>
              <a:t>Three pieces were </a:t>
            </a:r>
            <a:r>
              <a:rPr lang="en"/>
              <a:t>choose for the main menu, the dungeon itself, and the boss fight.</a:t>
            </a:r>
            <a:r>
              <a:rPr lang="en"/>
              <a:t> </a:t>
            </a:r>
            <a:endParaRPr/>
          </a:p>
          <a:p>
            <a:pPr indent="-311150" lvl="0" marL="457200" rtl="0" algn="l">
              <a:spcBef>
                <a:spcPts val="0"/>
              </a:spcBef>
              <a:spcAft>
                <a:spcPts val="0"/>
              </a:spcAft>
              <a:buSzPts val="1300"/>
              <a:buChar char="●"/>
            </a:pPr>
            <a:r>
              <a:rPr lang="en"/>
              <a:t>Implementation</a:t>
            </a:r>
            <a:r>
              <a:rPr lang="en"/>
              <a:t> was done using an empty object and using Unity’s  audio source.</a:t>
            </a:r>
            <a:endParaRPr/>
          </a:p>
        </p:txBody>
      </p:sp>
      <p:pic>
        <p:nvPicPr>
          <p:cNvPr id="351" name="Google Shape;351;p39"/>
          <p:cNvPicPr preferRelativeResize="0"/>
          <p:nvPr/>
        </p:nvPicPr>
        <p:blipFill>
          <a:blip r:embed="rId3">
            <a:alphaModFix/>
          </a:blip>
          <a:stretch>
            <a:fillRect/>
          </a:stretch>
        </p:blipFill>
        <p:spPr>
          <a:xfrm>
            <a:off x="5652525" y="1257725"/>
            <a:ext cx="2998805" cy="3530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Enemies Placement</a:t>
            </a:r>
            <a:endParaRPr/>
          </a:p>
        </p:txBody>
      </p:sp>
      <p:sp>
        <p:nvSpPr>
          <p:cNvPr id="357" name="Google Shape;357;p40"/>
          <p:cNvSpPr txBox="1"/>
          <p:nvPr>
            <p:ph idx="1" type="body"/>
          </p:nvPr>
        </p:nvSpPr>
        <p:spPr>
          <a:xfrm>
            <a:off x="1297500" y="1567550"/>
            <a:ext cx="35121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050">
                <a:latin typeface="Times New Roman"/>
                <a:ea typeface="Times New Roman"/>
                <a:cs typeface="Times New Roman"/>
                <a:sym typeface="Times New Roman"/>
              </a:rPr>
              <a:t>Using the same principal for the random prefab placement, we were able to implement that for placing random enemies. </a:t>
            </a:r>
            <a:endParaRPr/>
          </a:p>
        </p:txBody>
      </p:sp>
      <p:pic>
        <p:nvPicPr>
          <p:cNvPr id="358" name="Google Shape;358;p40"/>
          <p:cNvPicPr preferRelativeResize="0"/>
          <p:nvPr/>
        </p:nvPicPr>
        <p:blipFill>
          <a:blip r:embed="rId3">
            <a:alphaModFix/>
          </a:blip>
          <a:stretch>
            <a:fillRect/>
          </a:stretch>
        </p:blipFill>
        <p:spPr>
          <a:xfrm>
            <a:off x="5917050" y="1757363"/>
            <a:ext cx="2419350" cy="1628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Pathfinding</a:t>
            </a:r>
            <a:endParaRPr/>
          </a:p>
        </p:txBody>
      </p:sp>
      <p:sp>
        <p:nvSpPr>
          <p:cNvPr id="364" name="Google Shape;364;p41"/>
          <p:cNvSpPr txBox="1"/>
          <p:nvPr>
            <p:ph idx="1" type="body"/>
          </p:nvPr>
        </p:nvSpPr>
        <p:spPr>
          <a:xfrm>
            <a:off x="1297500" y="1567550"/>
            <a:ext cx="3512100" cy="2911200"/>
          </a:xfrm>
          <a:prstGeom prst="rect">
            <a:avLst/>
          </a:prstGeom>
        </p:spPr>
        <p:txBody>
          <a:bodyPr anchorCtr="0" anchor="t" bIns="91425" lIns="91425" spcFirstLastPara="1" rIns="91425" wrap="square" tIns="91425">
            <a:normAutofit/>
          </a:bodyPr>
          <a:lstStyle/>
          <a:p>
            <a:pPr indent="-304800" lvl="0" marL="457200" rtl="0" algn="l">
              <a:lnSpc>
                <a:spcPct val="100000"/>
              </a:lnSpc>
              <a:spcBef>
                <a:spcPts val="0"/>
              </a:spcBef>
              <a:spcAft>
                <a:spcPts val="0"/>
              </a:spcAft>
              <a:buSzPts val="1200"/>
              <a:buChar char="●"/>
            </a:pPr>
            <a:r>
              <a:rPr i="1" lang="en" sz="1200"/>
              <a:t>Enemies have been fitted with an Astar algorithm that looks for the shortest path in any given web.</a:t>
            </a:r>
            <a:endParaRPr i="1" sz="1200"/>
          </a:p>
          <a:p>
            <a:pPr indent="0" lvl="0" marL="457200" rtl="0" algn="l">
              <a:lnSpc>
                <a:spcPct val="100000"/>
              </a:lnSpc>
              <a:spcBef>
                <a:spcPts val="0"/>
              </a:spcBef>
              <a:spcAft>
                <a:spcPts val="0"/>
              </a:spcAft>
              <a:buNone/>
            </a:pPr>
            <a:r>
              <a:t/>
            </a:r>
            <a:endParaRPr i="1" sz="1200"/>
          </a:p>
          <a:p>
            <a:pPr indent="-304800" lvl="0" marL="457200" rtl="0" algn="l">
              <a:lnSpc>
                <a:spcPct val="100000"/>
              </a:lnSpc>
              <a:spcBef>
                <a:spcPts val="0"/>
              </a:spcBef>
              <a:spcAft>
                <a:spcPts val="0"/>
              </a:spcAft>
              <a:buSzPts val="1200"/>
              <a:buChar char="●"/>
            </a:pPr>
            <a:r>
              <a:rPr i="1" lang="en" sz="1200"/>
              <a:t>The map to the right shows the given webs after Astar has found colliders.</a:t>
            </a:r>
            <a:endParaRPr i="1" sz="1200"/>
          </a:p>
          <a:p>
            <a:pPr indent="0" lvl="0" marL="457200" rtl="0" algn="l">
              <a:lnSpc>
                <a:spcPct val="100000"/>
              </a:lnSpc>
              <a:spcBef>
                <a:spcPts val="0"/>
              </a:spcBef>
              <a:spcAft>
                <a:spcPts val="0"/>
              </a:spcAft>
              <a:buNone/>
            </a:pPr>
            <a:r>
              <a:t/>
            </a:r>
            <a:endParaRPr i="1" sz="1200"/>
          </a:p>
          <a:p>
            <a:pPr indent="-304800" lvl="0" marL="457200" rtl="0" algn="l">
              <a:lnSpc>
                <a:spcPct val="100000"/>
              </a:lnSpc>
              <a:spcBef>
                <a:spcPts val="0"/>
              </a:spcBef>
              <a:spcAft>
                <a:spcPts val="0"/>
              </a:spcAft>
              <a:buSzPts val="1200"/>
              <a:buChar char="●"/>
            </a:pPr>
            <a:r>
              <a:rPr i="1" lang="en" sz="1200"/>
              <a:t>Each enemy is then able to find the shortest path to the player within their allotted web.</a:t>
            </a:r>
            <a:endParaRPr sz="1200"/>
          </a:p>
        </p:txBody>
      </p:sp>
      <p:pic>
        <p:nvPicPr>
          <p:cNvPr id="365" name="Google Shape;365;p41"/>
          <p:cNvPicPr preferRelativeResize="0"/>
          <p:nvPr/>
        </p:nvPicPr>
        <p:blipFill rotWithShape="1">
          <a:blip r:embed="rId3">
            <a:alphaModFix/>
          </a:blip>
          <a:srcRect b="0" l="0" r="0" t="0"/>
          <a:stretch/>
        </p:blipFill>
        <p:spPr>
          <a:xfrm>
            <a:off x="5186800" y="391775"/>
            <a:ext cx="3512100" cy="2654975"/>
          </a:xfrm>
          <a:prstGeom prst="rect">
            <a:avLst/>
          </a:prstGeom>
          <a:noFill/>
          <a:ln>
            <a:noFill/>
          </a:ln>
        </p:spPr>
      </p:pic>
      <p:pic>
        <p:nvPicPr>
          <p:cNvPr id="366" name="Google Shape;366;p41"/>
          <p:cNvPicPr preferRelativeResize="0"/>
          <p:nvPr/>
        </p:nvPicPr>
        <p:blipFill>
          <a:blip r:embed="rId4">
            <a:alphaModFix/>
          </a:blip>
          <a:stretch>
            <a:fillRect/>
          </a:stretch>
        </p:blipFill>
        <p:spPr>
          <a:xfrm>
            <a:off x="5186800" y="3165800"/>
            <a:ext cx="3512100" cy="1791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Overview</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lang="en" sz="900">
                <a:highlight>
                  <a:schemeClr val="dk1"/>
                </a:highlight>
                <a:latin typeface="Roboto Mono"/>
                <a:ea typeface="Roboto Mono"/>
                <a:cs typeface="Roboto Mono"/>
                <a:sym typeface="Roboto Mono"/>
              </a:rPr>
              <a:t>P</a:t>
            </a:r>
            <a:r>
              <a:rPr lang="en" sz="1000">
                <a:highlight>
                  <a:schemeClr val="dk1"/>
                </a:highlight>
                <a:latin typeface="Roboto Mono"/>
                <a:ea typeface="Roboto Mono"/>
                <a:cs typeface="Roboto Mono"/>
                <a:sym typeface="Roboto Mono"/>
              </a:rPr>
              <a:t>rism is a 2D dungeon crawler game, which is a type of scenario in a fantasy role-playing games in which heroes navigate labyrinth environment, battling various monsters and collect any loot!</a:t>
            </a:r>
            <a:endParaRPr sz="1000">
              <a:highlight>
                <a:schemeClr val="dk1"/>
              </a:highlight>
              <a:latin typeface="Roboto Mono"/>
              <a:ea typeface="Roboto Mono"/>
              <a:cs typeface="Roboto Mono"/>
              <a:sym typeface="Roboto Mono"/>
            </a:endParaRPr>
          </a:p>
          <a:p>
            <a:pPr indent="0" lvl="0" marL="0" rtl="0" algn="ctr">
              <a:lnSpc>
                <a:spcPct val="150000"/>
              </a:lnSpc>
              <a:spcBef>
                <a:spcPts val="0"/>
              </a:spcBef>
              <a:spcAft>
                <a:spcPts val="0"/>
              </a:spcAft>
              <a:buNone/>
            </a:pPr>
            <a:r>
              <a:rPr lang="en" sz="1000">
                <a:highlight>
                  <a:schemeClr val="dk1"/>
                </a:highlight>
                <a:latin typeface="Roboto Mono"/>
                <a:ea typeface="Roboto Mono"/>
                <a:cs typeface="Roboto Mono"/>
                <a:sym typeface="Roboto Mono"/>
              </a:rPr>
              <a:t>Prism is a mixture of classic and new, implementing a new (COLOR) system, where the player must rotate colors in order to progress in the game! </a:t>
            </a:r>
            <a:endParaRPr sz="1000">
              <a:highlight>
                <a:schemeClr val="dk1"/>
              </a:highlight>
              <a:latin typeface="Roboto Mono"/>
              <a:ea typeface="Roboto Mono"/>
              <a:cs typeface="Roboto Mono"/>
              <a:sym typeface="Roboto Mono"/>
            </a:endParaRPr>
          </a:p>
          <a:p>
            <a:pPr indent="0" lvl="0" marL="0" rtl="0" algn="ctr">
              <a:lnSpc>
                <a:spcPct val="150000"/>
              </a:lnSpc>
              <a:spcBef>
                <a:spcPts val="0"/>
              </a:spcBef>
              <a:spcAft>
                <a:spcPts val="0"/>
              </a:spcAft>
              <a:buNone/>
            </a:pPr>
            <a:r>
              <a:t/>
            </a:r>
            <a:endParaRPr sz="1000">
              <a:highlight>
                <a:schemeClr val="dk1"/>
              </a:highlight>
              <a:latin typeface="Roboto Mono"/>
              <a:ea typeface="Roboto Mono"/>
              <a:cs typeface="Roboto Mono"/>
              <a:sym typeface="Roboto Mono"/>
            </a:endParaRPr>
          </a:p>
          <a:p>
            <a:pPr indent="0" lvl="0" marL="0" rtl="0" algn="ctr">
              <a:lnSpc>
                <a:spcPct val="150000"/>
              </a:lnSpc>
              <a:spcBef>
                <a:spcPts val="0"/>
              </a:spcBef>
              <a:spcAft>
                <a:spcPts val="0"/>
              </a:spcAft>
              <a:buNone/>
            </a:pPr>
            <a:r>
              <a:t/>
            </a:r>
            <a:endParaRPr sz="1000">
              <a:highlight>
                <a:schemeClr val="dk1"/>
              </a:highlight>
              <a:latin typeface="Roboto Mono"/>
              <a:ea typeface="Roboto Mono"/>
              <a:cs typeface="Roboto Mono"/>
              <a:sym typeface="Roboto Mono"/>
            </a:endParaRPr>
          </a:p>
          <a:p>
            <a:pPr indent="0" lvl="0" marL="0" rtl="0" algn="ctr">
              <a:lnSpc>
                <a:spcPct val="150000"/>
              </a:lnSpc>
              <a:spcBef>
                <a:spcPts val="0"/>
              </a:spcBef>
              <a:spcAft>
                <a:spcPts val="0"/>
              </a:spcAft>
              <a:buNone/>
            </a:pPr>
            <a:r>
              <a:t/>
            </a:r>
            <a:endParaRPr sz="1000">
              <a:highlight>
                <a:schemeClr val="dk1"/>
              </a:highlight>
              <a:latin typeface="Roboto Mono"/>
              <a:ea typeface="Roboto Mono"/>
              <a:cs typeface="Roboto Mono"/>
              <a:sym typeface="Roboto Mono"/>
            </a:endParaRPr>
          </a:p>
          <a:p>
            <a:pPr indent="0" lvl="0" marL="0" rtl="0" algn="ctr">
              <a:lnSpc>
                <a:spcPct val="150000"/>
              </a:lnSpc>
              <a:spcBef>
                <a:spcPts val="0"/>
              </a:spcBef>
              <a:spcAft>
                <a:spcPts val="0"/>
              </a:spcAft>
              <a:buNone/>
            </a:pPr>
            <a:r>
              <a:t/>
            </a:r>
            <a:endParaRPr sz="1000">
              <a:highlight>
                <a:schemeClr val="dk1"/>
              </a:highlight>
              <a:latin typeface="Roboto Mono"/>
              <a:ea typeface="Roboto Mono"/>
              <a:cs typeface="Roboto Mono"/>
              <a:sym typeface="Roboto Mono"/>
            </a:endParaRPr>
          </a:p>
          <a:p>
            <a:pPr indent="0" lvl="0" marL="0" rtl="0" algn="ctr">
              <a:lnSpc>
                <a:spcPct val="150000"/>
              </a:lnSpc>
              <a:spcBef>
                <a:spcPts val="0"/>
              </a:spcBef>
              <a:spcAft>
                <a:spcPts val="0"/>
              </a:spcAft>
              <a:buNone/>
            </a:pPr>
            <a:r>
              <a:t/>
            </a:r>
            <a:endParaRPr sz="1000">
              <a:highlight>
                <a:schemeClr val="dk1"/>
              </a:highlight>
              <a:latin typeface="Roboto Mono"/>
              <a:ea typeface="Roboto Mono"/>
              <a:cs typeface="Roboto Mono"/>
              <a:sym typeface="Roboto Mono"/>
            </a:endParaRPr>
          </a:p>
          <a:p>
            <a:pPr indent="0" lvl="0" marL="0" rtl="0" algn="ctr">
              <a:lnSpc>
                <a:spcPct val="150000"/>
              </a:lnSpc>
              <a:spcBef>
                <a:spcPts val="0"/>
              </a:spcBef>
              <a:spcAft>
                <a:spcPts val="0"/>
              </a:spcAft>
              <a:buNone/>
            </a:pPr>
            <a:r>
              <a:rPr lang="en" sz="1000">
                <a:highlight>
                  <a:schemeClr val="dk1"/>
                </a:highlight>
                <a:latin typeface="Roboto Mono"/>
                <a:ea typeface="Roboto Mono"/>
                <a:cs typeface="Roboto Mono"/>
                <a:sym typeface="Roboto Mono"/>
              </a:rPr>
              <a:t>This project was developed using unity and using C# as its language.</a:t>
            </a:r>
            <a:endParaRPr sz="2300">
              <a:highlight>
                <a:schemeClr val="dk1"/>
              </a:highlight>
              <a:latin typeface="Roboto Mono"/>
              <a:ea typeface="Roboto Mono"/>
              <a:cs typeface="Roboto Mono"/>
              <a:sym typeface="Roboto Mon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Slime Enemies Same Features</a:t>
            </a:r>
            <a:endParaRPr/>
          </a:p>
        </p:txBody>
      </p:sp>
      <p:sp>
        <p:nvSpPr>
          <p:cNvPr id="372" name="Google Shape;372;p42"/>
          <p:cNvSpPr txBox="1"/>
          <p:nvPr>
            <p:ph idx="1" type="body"/>
          </p:nvPr>
        </p:nvSpPr>
        <p:spPr>
          <a:xfrm>
            <a:off x="1297500" y="1567550"/>
            <a:ext cx="4740000" cy="2911200"/>
          </a:xfrm>
          <a:prstGeom prst="rect">
            <a:avLst/>
          </a:prstGeom>
        </p:spPr>
        <p:txBody>
          <a:bodyPr anchorCtr="0" anchor="t" bIns="91425" lIns="91425" spcFirstLastPara="1" rIns="91425" wrap="square" tIns="91425">
            <a:normAutofit/>
          </a:bodyPr>
          <a:lstStyle/>
          <a:p>
            <a:pPr indent="-311150" lvl="0" marL="457200" rtl="0" algn="l">
              <a:lnSpc>
                <a:spcPct val="100000"/>
              </a:lnSpc>
              <a:spcBef>
                <a:spcPts val="0"/>
              </a:spcBef>
              <a:spcAft>
                <a:spcPts val="0"/>
              </a:spcAft>
              <a:buSzPts val="1300"/>
              <a:buChar char="●"/>
            </a:pPr>
            <a:r>
              <a:rPr lang="en"/>
              <a:t>Animations include WASD and idle movement, hit, and death using an animator.</a:t>
            </a:r>
            <a:endParaRPr/>
          </a:p>
          <a:p>
            <a:pPr indent="-311150" lvl="0" marL="457200" rtl="0" algn="l">
              <a:lnSpc>
                <a:spcPct val="100000"/>
              </a:lnSpc>
              <a:spcBef>
                <a:spcPts val="0"/>
              </a:spcBef>
              <a:spcAft>
                <a:spcPts val="0"/>
              </a:spcAft>
              <a:buSzPts val="1300"/>
              <a:buChar char="●"/>
            </a:pPr>
            <a:r>
              <a:rPr lang="en"/>
              <a:t>Enemy has sound when moving, dead, or hit.</a:t>
            </a:r>
            <a:endParaRPr/>
          </a:p>
          <a:p>
            <a:pPr indent="-311150" lvl="0" marL="457200" rtl="0" algn="l">
              <a:lnSpc>
                <a:spcPct val="100000"/>
              </a:lnSpc>
              <a:spcBef>
                <a:spcPts val="0"/>
              </a:spcBef>
              <a:spcAft>
                <a:spcPts val="0"/>
              </a:spcAft>
              <a:buSzPts val="1300"/>
              <a:buChar char="●"/>
            </a:pPr>
            <a:r>
              <a:rPr lang="en"/>
              <a:t>Red and blue slime share an A* pathfinding movement. Collider is used for awareness with raycasts to detect if they can attack the player directly.</a:t>
            </a:r>
            <a:endParaRPr/>
          </a:p>
          <a:p>
            <a:pPr indent="-311150" lvl="0" marL="457200" rtl="0" algn="l">
              <a:lnSpc>
                <a:spcPct val="100000"/>
              </a:lnSpc>
              <a:spcBef>
                <a:spcPts val="0"/>
              </a:spcBef>
              <a:spcAft>
                <a:spcPts val="0"/>
              </a:spcAft>
              <a:buSzPts val="1300"/>
              <a:buChar char="●"/>
            </a:pPr>
            <a:r>
              <a:rPr lang="en"/>
              <a:t>Unique ID for each enemy color.</a:t>
            </a:r>
            <a:endParaRPr/>
          </a:p>
        </p:txBody>
      </p:sp>
      <p:pic>
        <p:nvPicPr>
          <p:cNvPr id="373" name="Google Shape;373;p42"/>
          <p:cNvPicPr preferRelativeResize="0"/>
          <p:nvPr/>
        </p:nvPicPr>
        <p:blipFill>
          <a:blip r:embed="rId3">
            <a:alphaModFix/>
          </a:blip>
          <a:stretch>
            <a:fillRect/>
          </a:stretch>
        </p:blipFill>
        <p:spPr>
          <a:xfrm>
            <a:off x="3277475" y="3204002"/>
            <a:ext cx="3295302" cy="1780099"/>
          </a:xfrm>
          <a:prstGeom prst="rect">
            <a:avLst/>
          </a:prstGeom>
          <a:noFill/>
          <a:ln>
            <a:noFill/>
          </a:ln>
        </p:spPr>
      </p:pic>
      <p:pic>
        <p:nvPicPr>
          <p:cNvPr id="374" name="Google Shape;374;p42"/>
          <p:cNvPicPr preferRelativeResize="0"/>
          <p:nvPr/>
        </p:nvPicPr>
        <p:blipFill>
          <a:blip r:embed="rId4">
            <a:alphaModFix/>
          </a:blip>
          <a:stretch>
            <a:fillRect/>
          </a:stretch>
        </p:blipFill>
        <p:spPr>
          <a:xfrm>
            <a:off x="6715624" y="189650"/>
            <a:ext cx="2208050" cy="48564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Enemies Red</a:t>
            </a:r>
            <a:endParaRPr/>
          </a:p>
        </p:txBody>
      </p:sp>
      <p:sp>
        <p:nvSpPr>
          <p:cNvPr id="380" name="Google Shape;380;p43"/>
          <p:cNvSpPr txBox="1"/>
          <p:nvPr>
            <p:ph idx="1" type="body"/>
          </p:nvPr>
        </p:nvSpPr>
        <p:spPr>
          <a:xfrm>
            <a:off x="1297500" y="1567550"/>
            <a:ext cx="3899100" cy="2911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Attack remembers location, moves towards player, </a:t>
            </a:r>
            <a:r>
              <a:rPr lang="en"/>
              <a:t>then</a:t>
            </a:r>
            <a:r>
              <a:rPr lang="en"/>
              <a:t> goes back to location.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Enemies have a knockback feature when hit.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Clr>
                <a:srgbClr val="000000"/>
              </a:buClr>
              <a:buFont typeface="Arial"/>
              <a:buNone/>
            </a:pPr>
            <a:r>
              <a:rPr lang="en"/>
              <a:t>Complications: movement, clipping through walls. </a:t>
            </a:r>
            <a:endParaRPr/>
          </a:p>
        </p:txBody>
      </p:sp>
      <p:pic>
        <p:nvPicPr>
          <p:cNvPr id="381" name="Google Shape;381;p43"/>
          <p:cNvPicPr preferRelativeResize="0"/>
          <p:nvPr/>
        </p:nvPicPr>
        <p:blipFill>
          <a:blip r:embed="rId3">
            <a:alphaModFix/>
          </a:blip>
          <a:stretch>
            <a:fillRect/>
          </a:stretch>
        </p:blipFill>
        <p:spPr>
          <a:xfrm>
            <a:off x="5502950" y="736380"/>
            <a:ext cx="2987399" cy="2082122"/>
          </a:xfrm>
          <a:prstGeom prst="rect">
            <a:avLst/>
          </a:prstGeom>
          <a:noFill/>
          <a:ln>
            <a:noFill/>
          </a:ln>
        </p:spPr>
      </p:pic>
      <p:pic>
        <p:nvPicPr>
          <p:cNvPr id="382" name="Google Shape;382;p43"/>
          <p:cNvPicPr preferRelativeResize="0"/>
          <p:nvPr/>
        </p:nvPicPr>
        <p:blipFill>
          <a:blip r:embed="rId4">
            <a:alphaModFix/>
          </a:blip>
          <a:stretch>
            <a:fillRect/>
          </a:stretch>
        </p:blipFill>
        <p:spPr>
          <a:xfrm>
            <a:off x="5349000" y="3070927"/>
            <a:ext cx="3295302" cy="17800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Enemies Blue</a:t>
            </a:r>
            <a:endParaRPr/>
          </a:p>
        </p:txBody>
      </p:sp>
      <p:sp>
        <p:nvSpPr>
          <p:cNvPr id="388" name="Google Shape;388;p44"/>
          <p:cNvSpPr txBox="1"/>
          <p:nvPr>
            <p:ph idx="1" type="body"/>
          </p:nvPr>
        </p:nvSpPr>
        <p:spPr>
          <a:xfrm>
            <a:off x="1297500" y="1567550"/>
            <a:ext cx="3899100" cy="2911200"/>
          </a:xfrm>
          <a:prstGeom prst="rect">
            <a:avLst/>
          </a:prstGeom>
        </p:spPr>
        <p:txBody>
          <a:bodyPr anchorCtr="0" anchor="t" bIns="91425" lIns="91425" spcFirstLastPara="1" rIns="91425" wrap="square" tIns="91425">
            <a:normAutofit fontScale="92500" lnSpcReduction="10000"/>
          </a:bodyPr>
          <a:lstStyle/>
          <a:p>
            <a:pPr indent="0" lvl="0" marL="0" rtl="0" algn="l">
              <a:lnSpc>
                <a:spcPct val="100000"/>
              </a:lnSpc>
              <a:spcBef>
                <a:spcPts val="0"/>
              </a:spcBef>
              <a:spcAft>
                <a:spcPts val="0"/>
              </a:spcAft>
              <a:buClr>
                <a:srgbClr val="000000"/>
              </a:buClr>
              <a:buFont typeface="Arial"/>
              <a:buNone/>
            </a:pPr>
            <a:r>
              <a:rPr lang="en"/>
              <a:t>Blue enemies attack when it detects the player collider nearby, this enemy will leech on to the player and activate a timer. </a:t>
            </a:r>
            <a:endParaRPr/>
          </a:p>
          <a:p>
            <a:pPr indent="0" lvl="0" marL="0" rtl="0" algn="l">
              <a:lnSpc>
                <a:spcPct val="100000"/>
              </a:lnSpc>
              <a:spcBef>
                <a:spcPts val="0"/>
              </a:spcBef>
              <a:spcAft>
                <a:spcPts val="0"/>
              </a:spcAft>
              <a:buClr>
                <a:srgbClr val="000000"/>
              </a:buClr>
              <a:buFont typeface="Arial"/>
              <a:buNone/>
            </a:pPr>
            <a:r>
              <a:t/>
            </a:r>
            <a:endParaRPr/>
          </a:p>
          <a:p>
            <a:pPr indent="0" lvl="0" marL="0" rtl="0" algn="l">
              <a:lnSpc>
                <a:spcPct val="100000"/>
              </a:lnSpc>
              <a:spcBef>
                <a:spcPts val="0"/>
              </a:spcBef>
              <a:spcAft>
                <a:spcPts val="0"/>
              </a:spcAft>
              <a:buClr>
                <a:srgbClr val="000000"/>
              </a:buClr>
              <a:buFont typeface="Arial"/>
              <a:buNone/>
            </a:pPr>
            <a:r>
              <a:rPr lang="en"/>
              <a:t>This action will cause it to self destruct once it reaches 10 seconds. This timer is reset every time it detects the shield or when it no longer detects the player.</a:t>
            </a:r>
            <a:endParaRPr/>
          </a:p>
          <a:p>
            <a:pPr indent="0" lvl="0" marL="0" rtl="0" algn="l">
              <a:lnSpc>
                <a:spcPct val="100000"/>
              </a:lnSpc>
              <a:spcBef>
                <a:spcPts val="0"/>
              </a:spcBef>
              <a:spcAft>
                <a:spcPts val="0"/>
              </a:spcAft>
              <a:buClr>
                <a:srgbClr val="000000"/>
              </a:buClr>
              <a:buFont typeface="Arial"/>
              <a:buNone/>
            </a:pPr>
            <a:r>
              <a:t/>
            </a:r>
            <a:endParaRPr/>
          </a:p>
          <a:p>
            <a:pPr indent="0" lvl="0" marL="0" rtl="0" algn="l">
              <a:spcBef>
                <a:spcPts val="0"/>
              </a:spcBef>
              <a:spcAft>
                <a:spcPts val="0"/>
              </a:spcAft>
              <a:buNone/>
            </a:pPr>
            <a:r>
              <a:rPr lang="en"/>
              <a:t>This enemy does have a different death animation since it self destructs.</a:t>
            </a:r>
            <a:endParaRPr/>
          </a:p>
          <a:p>
            <a:pPr indent="0" lvl="0" marL="0" rtl="0" algn="l">
              <a:spcBef>
                <a:spcPts val="1200"/>
              </a:spcBef>
              <a:spcAft>
                <a:spcPts val="0"/>
              </a:spcAft>
              <a:buNone/>
            </a:pPr>
            <a:r>
              <a:rPr lang="en"/>
              <a:t>Complications: attachment, detachment, player damage</a:t>
            </a:r>
            <a:endParaRPr/>
          </a:p>
          <a:p>
            <a:pPr indent="0" lvl="0" marL="0" rtl="0" algn="l">
              <a:spcBef>
                <a:spcPts val="1200"/>
              </a:spcBef>
              <a:spcAft>
                <a:spcPts val="0"/>
              </a:spcAft>
              <a:buNone/>
            </a:pPr>
            <a:r>
              <a:t/>
            </a:r>
            <a:endParaRPr/>
          </a:p>
          <a:p>
            <a:pPr indent="0" lvl="0" marL="0" rtl="0" algn="l">
              <a:lnSpc>
                <a:spcPct val="100000"/>
              </a:lnSpc>
              <a:spcBef>
                <a:spcPts val="1200"/>
              </a:spcBef>
              <a:spcAft>
                <a:spcPts val="0"/>
              </a:spcAft>
              <a:buClr>
                <a:srgbClr val="000000"/>
              </a:buClr>
              <a:buFont typeface="Arial"/>
              <a:buNone/>
            </a:pPr>
            <a:r>
              <a:t/>
            </a:r>
            <a:endParaRPr/>
          </a:p>
        </p:txBody>
      </p:sp>
      <p:pic>
        <p:nvPicPr>
          <p:cNvPr id="389" name="Google Shape;389;p44"/>
          <p:cNvPicPr preferRelativeResize="0"/>
          <p:nvPr/>
        </p:nvPicPr>
        <p:blipFill>
          <a:blip r:embed="rId3">
            <a:alphaModFix/>
          </a:blip>
          <a:stretch>
            <a:fillRect/>
          </a:stretch>
        </p:blipFill>
        <p:spPr>
          <a:xfrm>
            <a:off x="5469150" y="393750"/>
            <a:ext cx="3357750" cy="2121850"/>
          </a:xfrm>
          <a:prstGeom prst="rect">
            <a:avLst/>
          </a:prstGeom>
          <a:noFill/>
          <a:ln>
            <a:noFill/>
          </a:ln>
        </p:spPr>
      </p:pic>
      <p:pic>
        <p:nvPicPr>
          <p:cNvPr id="390" name="Google Shape;390;p44"/>
          <p:cNvPicPr preferRelativeResize="0"/>
          <p:nvPr/>
        </p:nvPicPr>
        <p:blipFill>
          <a:blip r:embed="rId4">
            <a:alphaModFix/>
          </a:blip>
          <a:stretch>
            <a:fillRect/>
          </a:stretch>
        </p:blipFill>
        <p:spPr>
          <a:xfrm>
            <a:off x="5469150" y="2834350"/>
            <a:ext cx="3357750" cy="2121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Enemies Yellow</a:t>
            </a:r>
            <a:endParaRPr/>
          </a:p>
        </p:txBody>
      </p:sp>
      <p:sp>
        <p:nvSpPr>
          <p:cNvPr id="396" name="Google Shape;396;p45"/>
          <p:cNvSpPr txBox="1"/>
          <p:nvPr>
            <p:ph idx="1" type="body"/>
          </p:nvPr>
        </p:nvSpPr>
        <p:spPr>
          <a:xfrm>
            <a:off x="1297500" y="1567550"/>
            <a:ext cx="30228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Attacks by creating a ball of slime and shooting it at the player using raycast to detect if player is within range and in view.</a:t>
            </a:r>
            <a:endParaRPr/>
          </a:p>
          <a:p>
            <a:pPr indent="0" lvl="0" marL="0" rtl="0" algn="l">
              <a:spcBef>
                <a:spcPts val="1200"/>
              </a:spcBef>
              <a:spcAft>
                <a:spcPts val="0"/>
              </a:spcAft>
              <a:buNone/>
            </a:pPr>
            <a:r>
              <a:rPr lang="en"/>
              <a:t>Slimeball bullets charge up then shoots at player and explodes on player.</a:t>
            </a:r>
            <a:endParaRPr/>
          </a:p>
          <a:p>
            <a:pPr indent="0" lvl="0" marL="0" rtl="0" algn="l">
              <a:spcBef>
                <a:spcPts val="1200"/>
              </a:spcBef>
              <a:spcAft>
                <a:spcPts val="1200"/>
              </a:spcAft>
              <a:buNone/>
            </a:pPr>
            <a:r>
              <a:rPr lang="en"/>
              <a:t>Complications: slimeball lost on player’s shield active/inactive. Once the enemy is gone destroy the ball.</a:t>
            </a:r>
            <a:endParaRPr/>
          </a:p>
        </p:txBody>
      </p:sp>
      <p:pic>
        <p:nvPicPr>
          <p:cNvPr id="397" name="Google Shape;397;p45"/>
          <p:cNvPicPr preferRelativeResize="0"/>
          <p:nvPr/>
        </p:nvPicPr>
        <p:blipFill>
          <a:blip r:embed="rId3">
            <a:alphaModFix/>
          </a:blip>
          <a:stretch>
            <a:fillRect/>
          </a:stretch>
        </p:blipFill>
        <p:spPr>
          <a:xfrm>
            <a:off x="5435800" y="2863375"/>
            <a:ext cx="3271086" cy="1810151"/>
          </a:xfrm>
          <a:prstGeom prst="rect">
            <a:avLst/>
          </a:prstGeom>
          <a:noFill/>
          <a:ln>
            <a:noFill/>
          </a:ln>
        </p:spPr>
      </p:pic>
      <p:pic>
        <p:nvPicPr>
          <p:cNvPr id="398" name="Google Shape;398;p45"/>
          <p:cNvPicPr preferRelativeResize="0"/>
          <p:nvPr/>
        </p:nvPicPr>
        <p:blipFill>
          <a:blip r:embed="rId4">
            <a:alphaModFix/>
          </a:blip>
          <a:stretch>
            <a:fillRect/>
          </a:stretch>
        </p:blipFill>
        <p:spPr>
          <a:xfrm>
            <a:off x="6050322" y="543600"/>
            <a:ext cx="2042025" cy="2028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Enemies Drops</a:t>
            </a:r>
            <a:endParaRPr/>
          </a:p>
        </p:txBody>
      </p:sp>
      <p:sp>
        <p:nvSpPr>
          <p:cNvPr id="404" name="Google Shape;404;p46"/>
          <p:cNvSpPr txBox="1"/>
          <p:nvPr>
            <p:ph idx="1" type="body"/>
          </p:nvPr>
        </p:nvSpPr>
        <p:spPr>
          <a:xfrm>
            <a:off x="1297500" y="1567550"/>
            <a:ext cx="7038900" cy="1771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rgbClr val="000000"/>
              </a:buClr>
              <a:buFont typeface="Arial"/>
              <a:buNone/>
            </a:pPr>
            <a:r>
              <a:rPr lang="en"/>
              <a:t>When enemy dies color</a:t>
            </a:r>
            <a:r>
              <a:rPr lang="en"/>
              <a:t> drops are randomly generated between the energy of enemy’s color, heart, or nothing.</a:t>
            </a:r>
            <a:br>
              <a:rPr lang="en"/>
            </a:br>
            <a:br>
              <a:rPr lang="en"/>
            </a:br>
            <a:r>
              <a:rPr lang="en"/>
              <a:t>The color dropped depends on the color of the enemy using an ID system given to each type of enemy.</a:t>
            </a:r>
            <a:endParaRPr/>
          </a:p>
        </p:txBody>
      </p:sp>
      <p:pic>
        <p:nvPicPr>
          <p:cNvPr id="405" name="Google Shape;405;p46"/>
          <p:cNvPicPr preferRelativeResize="0"/>
          <p:nvPr/>
        </p:nvPicPr>
        <p:blipFill rotWithShape="1">
          <a:blip r:embed="rId3">
            <a:alphaModFix/>
          </a:blip>
          <a:srcRect b="0" l="0" r="14302" t="0"/>
          <a:stretch/>
        </p:blipFill>
        <p:spPr>
          <a:xfrm>
            <a:off x="4412723" y="4705888"/>
            <a:ext cx="279250" cy="286750"/>
          </a:xfrm>
          <a:prstGeom prst="rect">
            <a:avLst/>
          </a:prstGeom>
          <a:noFill/>
          <a:ln>
            <a:noFill/>
          </a:ln>
        </p:spPr>
      </p:pic>
      <p:pic>
        <p:nvPicPr>
          <p:cNvPr id="406" name="Google Shape;406;p46"/>
          <p:cNvPicPr preferRelativeResize="0"/>
          <p:nvPr/>
        </p:nvPicPr>
        <p:blipFill>
          <a:blip r:embed="rId4">
            <a:alphaModFix/>
          </a:blip>
          <a:stretch>
            <a:fillRect/>
          </a:stretch>
        </p:blipFill>
        <p:spPr>
          <a:xfrm>
            <a:off x="6723666" y="4715858"/>
            <a:ext cx="279250" cy="266817"/>
          </a:xfrm>
          <a:prstGeom prst="rect">
            <a:avLst/>
          </a:prstGeom>
          <a:noFill/>
          <a:ln>
            <a:noFill/>
          </a:ln>
        </p:spPr>
      </p:pic>
      <p:pic>
        <p:nvPicPr>
          <p:cNvPr id="407" name="Google Shape;407;p46"/>
          <p:cNvPicPr preferRelativeResize="0"/>
          <p:nvPr/>
        </p:nvPicPr>
        <p:blipFill>
          <a:blip r:embed="rId5">
            <a:alphaModFix/>
          </a:blip>
          <a:stretch>
            <a:fillRect/>
          </a:stretch>
        </p:blipFill>
        <p:spPr>
          <a:xfrm>
            <a:off x="2156725" y="4712765"/>
            <a:ext cx="279250" cy="272993"/>
          </a:xfrm>
          <a:prstGeom prst="rect">
            <a:avLst/>
          </a:prstGeom>
          <a:noFill/>
          <a:ln>
            <a:noFill/>
          </a:ln>
        </p:spPr>
      </p:pic>
      <p:pic>
        <p:nvPicPr>
          <p:cNvPr id="408" name="Google Shape;408;p46"/>
          <p:cNvPicPr preferRelativeResize="0"/>
          <p:nvPr/>
        </p:nvPicPr>
        <p:blipFill>
          <a:blip r:embed="rId6">
            <a:alphaModFix/>
          </a:blip>
          <a:stretch>
            <a:fillRect/>
          </a:stretch>
        </p:blipFill>
        <p:spPr>
          <a:xfrm>
            <a:off x="7086188" y="4712925"/>
            <a:ext cx="325850" cy="272685"/>
          </a:xfrm>
          <a:prstGeom prst="rect">
            <a:avLst/>
          </a:prstGeom>
          <a:noFill/>
          <a:ln>
            <a:noFill/>
          </a:ln>
        </p:spPr>
      </p:pic>
      <p:pic>
        <p:nvPicPr>
          <p:cNvPr id="409" name="Google Shape;409;p46"/>
          <p:cNvPicPr preferRelativeResize="0"/>
          <p:nvPr/>
        </p:nvPicPr>
        <p:blipFill>
          <a:blip r:embed="rId6">
            <a:alphaModFix/>
          </a:blip>
          <a:stretch>
            <a:fillRect/>
          </a:stretch>
        </p:blipFill>
        <p:spPr>
          <a:xfrm>
            <a:off x="4773163" y="4712925"/>
            <a:ext cx="325850" cy="272685"/>
          </a:xfrm>
          <a:prstGeom prst="rect">
            <a:avLst/>
          </a:prstGeom>
          <a:noFill/>
          <a:ln>
            <a:noFill/>
          </a:ln>
        </p:spPr>
      </p:pic>
      <p:pic>
        <p:nvPicPr>
          <p:cNvPr id="410" name="Google Shape;410;p46"/>
          <p:cNvPicPr preferRelativeResize="0"/>
          <p:nvPr/>
        </p:nvPicPr>
        <p:blipFill>
          <a:blip r:embed="rId6">
            <a:alphaModFix/>
          </a:blip>
          <a:stretch>
            <a:fillRect/>
          </a:stretch>
        </p:blipFill>
        <p:spPr>
          <a:xfrm>
            <a:off x="2516913" y="4712925"/>
            <a:ext cx="325850" cy="272685"/>
          </a:xfrm>
          <a:prstGeom prst="rect">
            <a:avLst/>
          </a:prstGeom>
          <a:noFill/>
          <a:ln>
            <a:noFill/>
          </a:ln>
        </p:spPr>
      </p:pic>
      <p:pic>
        <p:nvPicPr>
          <p:cNvPr id="411" name="Google Shape;411;p46"/>
          <p:cNvPicPr preferRelativeResize="0"/>
          <p:nvPr/>
        </p:nvPicPr>
        <p:blipFill>
          <a:blip r:embed="rId7">
            <a:alphaModFix/>
          </a:blip>
          <a:stretch>
            <a:fillRect/>
          </a:stretch>
        </p:blipFill>
        <p:spPr>
          <a:xfrm>
            <a:off x="6400648" y="3422850"/>
            <a:ext cx="1334425" cy="1152600"/>
          </a:xfrm>
          <a:prstGeom prst="rect">
            <a:avLst/>
          </a:prstGeom>
          <a:noFill/>
          <a:ln>
            <a:noFill/>
          </a:ln>
        </p:spPr>
      </p:pic>
      <p:pic>
        <p:nvPicPr>
          <p:cNvPr id="412" name="Google Shape;412;p46"/>
          <p:cNvPicPr preferRelativeResize="0"/>
          <p:nvPr/>
        </p:nvPicPr>
        <p:blipFill>
          <a:blip r:embed="rId8">
            <a:alphaModFix/>
          </a:blip>
          <a:stretch>
            <a:fillRect/>
          </a:stretch>
        </p:blipFill>
        <p:spPr>
          <a:xfrm>
            <a:off x="1780375" y="3422850"/>
            <a:ext cx="1438742" cy="1152600"/>
          </a:xfrm>
          <a:prstGeom prst="rect">
            <a:avLst/>
          </a:prstGeom>
          <a:noFill/>
          <a:ln>
            <a:noFill/>
          </a:ln>
        </p:spPr>
      </p:pic>
      <p:pic>
        <p:nvPicPr>
          <p:cNvPr id="413" name="Google Shape;413;p46"/>
          <p:cNvPicPr preferRelativeResize="0"/>
          <p:nvPr/>
        </p:nvPicPr>
        <p:blipFill>
          <a:blip r:embed="rId9">
            <a:alphaModFix/>
          </a:blip>
          <a:stretch>
            <a:fillRect/>
          </a:stretch>
        </p:blipFill>
        <p:spPr>
          <a:xfrm>
            <a:off x="4013207" y="3422850"/>
            <a:ext cx="1485318" cy="11526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Items</a:t>
            </a:r>
            <a:endParaRPr/>
          </a:p>
        </p:txBody>
      </p:sp>
      <p:sp>
        <p:nvSpPr>
          <p:cNvPr id="419" name="Google Shape;419;p47"/>
          <p:cNvSpPr txBox="1"/>
          <p:nvPr>
            <p:ph idx="1" type="body"/>
          </p:nvPr>
        </p:nvSpPr>
        <p:spPr>
          <a:xfrm>
            <a:off x="1297500" y="1498700"/>
            <a:ext cx="7038900" cy="2039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rgbClr val="000000"/>
              </a:buClr>
              <a:buFont typeface="Arial"/>
              <a:buNone/>
            </a:pPr>
            <a:r>
              <a:rPr lang="en">
                <a:latin typeface="Arial"/>
                <a:ea typeface="Arial"/>
                <a:cs typeface="Arial"/>
                <a:sym typeface="Arial"/>
              </a:rPr>
              <a:t>Items can be picked up and fills the color meters and thus activating the correct color of the weapon by giving an ID to each item.</a:t>
            </a:r>
            <a:br>
              <a:rPr lang="en">
                <a:latin typeface="Arial"/>
                <a:ea typeface="Arial"/>
                <a:cs typeface="Arial"/>
                <a:sym typeface="Arial"/>
              </a:rPr>
            </a:br>
            <a:br>
              <a:rPr lang="en">
                <a:latin typeface="Arial"/>
                <a:ea typeface="Arial"/>
                <a:cs typeface="Arial"/>
                <a:sym typeface="Arial"/>
              </a:rPr>
            </a:br>
            <a:r>
              <a:rPr lang="en">
                <a:latin typeface="Arial"/>
                <a:ea typeface="Arial"/>
                <a:cs typeface="Arial"/>
                <a:sym typeface="Arial"/>
              </a:rPr>
              <a:t>Items get picked up using on trigger collider reacting to player. They are either sent back to a pool of </a:t>
            </a:r>
            <a:r>
              <a:rPr lang="en">
                <a:latin typeface="Arial"/>
                <a:ea typeface="Arial"/>
                <a:cs typeface="Arial"/>
                <a:sym typeface="Arial"/>
              </a:rPr>
              <a:t>its</a:t>
            </a:r>
            <a:r>
              <a:rPr lang="en">
                <a:latin typeface="Arial"/>
                <a:ea typeface="Arial"/>
                <a:cs typeface="Arial"/>
                <a:sym typeface="Arial"/>
              </a:rPr>
              <a:t> own kind or </a:t>
            </a:r>
            <a:r>
              <a:rPr lang="en">
                <a:latin typeface="Arial"/>
                <a:ea typeface="Arial"/>
                <a:cs typeface="Arial"/>
                <a:sym typeface="Arial"/>
              </a:rPr>
              <a:t>destroyed</a:t>
            </a:r>
            <a:r>
              <a:rPr lang="en">
                <a:latin typeface="Arial"/>
                <a:ea typeface="Arial"/>
                <a:cs typeface="Arial"/>
                <a:sym typeface="Arial"/>
              </a:rPr>
              <a:t>.</a:t>
            </a:r>
            <a:endParaRPr>
              <a:latin typeface="Arial"/>
              <a:ea typeface="Arial"/>
              <a:cs typeface="Arial"/>
              <a:sym typeface="Arial"/>
            </a:endParaRPr>
          </a:p>
          <a:p>
            <a:pPr indent="0" lvl="0" marL="0" rtl="0" algn="l">
              <a:lnSpc>
                <a:spcPct val="100000"/>
              </a:lnSpc>
              <a:spcBef>
                <a:spcPts val="0"/>
              </a:spcBef>
              <a:spcAft>
                <a:spcPts val="0"/>
              </a:spcAft>
              <a:buClr>
                <a:srgbClr val="000000"/>
              </a:buClr>
              <a:buFont typeface="Arial"/>
              <a:buNone/>
            </a:pPr>
            <a:r>
              <a:t/>
            </a:r>
            <a:endParaRPr>
              <a:latin typeface="Arial"/>
              <a:ea typeface="Arial"/>
              <a:cs typeface="Arial"/>
              <a:sym typeface="Arial"/>
            </a:endParaRPr>
          </a:p>
          <a:p>
            <a:pPr indent="0" lvl="0" marL="0" rtl="0" algn="l">
              <a:lnSpc>
                <a:spcPct val="100000"/>
              </a:lnSpc>
              <a:spcBef>
                <a:spcPts val="0"/>
              </a:spcBef>
              <a:spcAft>
                <a:spcPts val="0"/>
              </a:spcAft>
              <a:buNone/>
            </a:pPr>
            <a:r>
              <a:rPr lang="en">
                <a:latin typeface="Arial"/>
                <a:ea typeface="Arial"/>
                <a:cs typeface="Arial"/>
                <a:sym typeface="Arial"/>
              </a:rPr>
              <a:t>Items include sword, shield, bow, red color, blue color, yellow color, and health.</a:t>
            </a:r>
            <a:endParaRPr>
              <a:latin typeface="Arial"/>
              <a:ea typeface="Arial"/>
              <a:cs typeface="Arial"/>
              <a:sym typeface="Arial"/>
            </a:endParaRPr>
          </a:p>
          <a:p>
            <a:pPr indent="0" lvl="0" marL="0" rtl="0" algn="l">
              <a:lnSpc>
                <a:spcPct val="100000"/>
              </a:lnSpc>
              <a:spcBef>
                <a:spcPts val="0"/>
              </a:spcBef>
              <a:spcAft>
                <a:spcPts val="0"/>
              </a:spcAft>
              <a:buNone/>
            </a:pPr>
            <a:r>
              <a:t/>
            </a:r>
            <a:endParaRPr>
              <a:latin typeface="Arial"/>
              <a:ea typeface="Arial"/>
              <a:cs typeface="Arial"/>
              <a:sym typeface="Arial"/>
            </a:endParaRPr>
          </a:p>
          <a:p>
            <a:pPr indent="0" lvl="0" marL="0" rtl="0" algn="l">
              <a:lnSpc>
                <a:spcPct val="100000"/>
              </a:lnSpc>
              <a:spcBef>
                <a:spcPts val="0"/>
              </a:spcBef>
              <a:spcAft>
                <a:spcPts val="0"/>
              </a:spcAft>
              <a:buClr>
                <a:srgbClr val="000000"/>
              </a:buClr>
              <a:buFont typeface="Arial"/>
              <a:buNone/>
            </a:pPr>
            <a:r>
              <a:rPr lang="en">
                <a:latin typeface="Arial"/>
                <a:ea typeface="Arial"/>
                <a:cs typeface="Arial"/>
                <a:sym typeface="Arial"/>
              </a:rPr>
              <a:t>They all play a sound when collected.</a:t>
            </a:r>
            <a:endParaRPr>
              <a:latin typeface="Arial"/>
              <a:ea typeface="Arial"/>
              <a:cs typeface="Arial"/>
              <a:sym typeface="Arial"/>
            </a:endParaRPr>
          </a:p>
        </p:txBody>
      </p:sp>
      <p:pic>
        <p:nvPicPr>
          <p:cNvPr id="420" name="Google Shape;420;p47"/>
          <p:cNvPicPr preferRelativeResize="0"/>
          <p:nvPr/>
        </p:nvPicPr>
        <p:blipFill rotWithShape="1">
          <a:blip r:embed="rId3">
            <a:alphaModFix/>
          </a:blip>
          <a:srcRect b="0" l="0" r="14302" t="0"/>
          <a:stretch/>
        </p:blipFill>
        <p:spPr>
          <a:xfrm>
            <a:off x="4588798" y="3886163"/>
            <a:ext cx="279250" cy="286750"/>
          </a:xfrm>
          <a:prstGeom prst="rect">
            <a:avLst/>
          </a:prstGeom>
          <a:noFill/>
          <a:ln>
            <a:noFill/>
          </a:ln>
        </p:spPr>
      </p:pic>
      <p:pic>
        <p:nvPicPr>
          <p:cNvPr id="421" name="Google Shape;421;p47"/>
          <p:cNvPicPr preferRelativeResize="0"/>
          <p:nvPr/>
        </p:nvPicPr>
        <p:blipFill>
          <a:blip r:embed="rId4">
            <a:alphaModFix/>
          </a:blip>
          <a:stretch>
            <a:fillRect/>
          </a:stretch>
        </p:blipFill>
        <p:spPr>
          <a:xfrm>
            <a:off x="5174442" y="3896133"/>
            <a:ext cx="279250" cy="266817"/>
          </a:xfrm>
          <a:prstGeom prst="rect">
            <a:avLst/>
          </a:prstGeom>
          <a:noFill/>
          <a:ln>
            <a:noFill/>
          </a:ln>
        </p:spPr>
      </p:pic>
      <p:pic>
        <p:nvPicPr>
          <p:cNvPr id="422" name="Google Shape;422;p47"/>
          <p:cNvPicPr preferRelativeResize="0"/>
          <p:nvPr/>
        </p:nvPicPr>
        <p:blipFill>
          <a:blip r:embed="rId5">
            <a:alphaModFix/>
          </a:blip>
          <a:stretch>
            <a:fillRect/>
          </a:stretch>
        </p:blipFill>
        <p:spPr>
          <a:xfrm>
            <a:off x="4060100" y="3913053"/>
            <a:ext cx="279250" cy="272993"/>
          </a:xfrm>
          <a:prstGeom prst="rect">
            <a:avLst/>
          </a:prstGeom>
          <a:noFill/>
          <a:ln>
            <a:noFill/>
          </a:ln>
        </p:spPr>
      </p:pic>
      <p:pic>
        <p:nvPicPr>
          <p:cNvPr id="423" name="Google Shape;423;p47"/>
          <p:cNvPicPr preferRelativeResize="0"/>
          <p:nvPr/>
        </p:nvPicPr>
        <p:blipFill>
          <a:blip r:embed="rId6">
            <a:alphaModFix/>
          </a:blip>
          <a:stretch>
            <a:fillRect/>
          </a:stretch>
        </p:blipFill>
        <p:spPr>
          <a:xfrm>
            <a:off x="5819013" y="3893200"/>
            <a:ext cx="325850" cy="272685"/>
          </a:xfrm>
          <a:prstGeom prst="rect">
            <a:avLst/>
          </a:prstGeom>
          <a:noFill/>
          <a:ln>
            <a:noFill/>
          </a:ln>
        </p:spPr>
      </p:pic>
      <p:pic>
        <p:nvPicPr>
          <p:cNvPr id="424" name="Google Shape;424;p47"/>
          <p:cNvPicPr preferRelativeResize="0"/>
          <p:nvPr/>
        </p:nvPicPr>
        <p:blipFill>
          <a:blip r:embed="rId7">
            <a:alphaModFix/>
          </a:blip>
          <a:stretch>
            <a:fillRect/>
          </a:stretch>
        </p:blipFill>
        <p:spPr>
          <a:xfrm>
            <a:off x="1386250" y="3728950"/>
            <a:ext cx="815425" cy="646294"/>
          </a:xfrm>
          <a:prstGeom prst="rect">
            <a:avLst/>
          </a:prstGeom>
          <a:noFill/>
          <a:ln>
            <a:noFill/>
          </a:ln>
        </p:spPr>
      </p:pic>
      <p:pic>
        <p:nvPicPr>
          <p:cNvPr id="425" name="Google Shape;425;p47"/>
          <p:cNvPicPr preferRelativeResize="0"/>
          <p:nvPr/>
        </p:nvPicPr>
        <p:blipFill>
          <a:blip r:embed="rId8">
            <a:alphaModFix/>
          </a:blip>
          <a:stretch>
            <a:fillRect/>
          </a:stretch>
        </p:blipFill>
        <p:spPr>
          <a:xfrm>
            <a:off x="2304450" y="3714648"/>
            <a:ext cx="815425" cy="669808"/>
          </a:xfrm>
          <a:prstGeom prst="rect">
            <a:avLst/>
          </a:prstGeom>
          <a:noFill/>
          <a:ln>
            <a:noFill/>
          </a:ln>
        </p:spPr>
      </p:pic>
      <p:pic>
        <p:nvPicPr>
          <p:cNvPr id="426" name="Google Shape;426;p47"/>
          <p:cNvPicPr preferRelativeResize="0"/>
          <p:nvPr/>
        </p:nvPicPr>
        <p:blipFill>
          <a:blip r:embed="rId9">
            <a:alphaModFix/>
          </a:blip>
          <a:stretch>
            <a:fillRect/>
          </a:stretch>
        </p:blipFill>
        <p:spPr>
          <a:xfrm>
            <a:off x="3230973" y="3714648"/>
            <a:ext cx="669800" cy="669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AI Boss</a:t>
            </a:r>
            <a:endParaRPr/>
          </a:p>
        </p:txBody>
      </p:sp>
      <p:sp>
        <p:nvSpPr>
          <p:cNvPr id="432" name="Google Shape;432;p48"/>
          <p:cNvSpPr txBox="1"/>
          <p:nvPr>
            <p:ph idx="1" type="body"/>
          </p:nvPr>
        </p:nvSpPr>
        <p:spPr>
          <a:xfrm>
            <a:off x="367950" y="1576400"/>
            <a:ext cx="5784900" cy="3241200"/>
          </a:xfrm>
          <a:prstGeom prst="rect">
            <a:avLst/>
          </a:prstGeom>
        </p:spPr>
        <p:txBody>
          <a:bodyPr anchorCtr="0" anchor="t" bIns="91425" lIns="91425" spcFirstLastPara="1" rIns="91425" wrap="square" tIns="91425">
            <a:noAutofit/>
          </a:bodyPr>
          <a:lstStyle/>
          <a:p>
            <a:pPr indent="-298926" lvl="0" marL="457200" rtl="0" algn="l">
              <a:lnSpc>
                <a:spcPct val="95000"/>
              </a:lnSpc>
              <a:spcBef>
                <a:spcPts val="0"/>
              </a:spcBef>
              <a:spcAft>
                <a:spcPts val="0"/>
              </a:spcAft>
              <a:buSzPts val="1108"/>
              <a:buChar char="●"/>
            </a:pPr>
            <a:r>
              <a:rPr lang="en" sz="1107"/>
              <a:t>Health System:</a:t>
            </a:r>
            <a:endParaRPr sz="952"/>
          </a:p>
          <a:p>
            <a:pPr indent="-289083" lvl="1" marL="914400" rtl="0" algn="l">
              <a:lnSpc>
                <a:spcPct val="95000"/>
              </a:lnSpc>
              <a:spcBef>
                <a:spcPts val="0"/>
              </a:spcBef>
              <a:spcAft>
                <a:spcPts val="0"/>
              </a:spcAft>
              <a:buSzPts val="952"/>
              <a:buChar char="○"/>
            </a:pPr>
            <a:r>
              <a:rPr lang="en" sz="952"/>
              <a:t>Destroy boss’ crystals until all 9 are destroyed (respawns 3)</a:t>
            </a:r>
            <a:r>
              <a:rPr lang="en" sz="952"/>
              <a:t>.</a:t>
            </a:r>
            <a:endParaRPr sz="952">
              <a:highlight>
                <a:srgbClr val="202124"/>
              </a:highlight>
            </a:endParaRPr>
          </a:p>
          <a:p>
            <a:pPr indent="-298926" lvl="0" marL="457200" rtl="0" algn="l">
              <a:lnSpc>
                <a:spcPct val="95000"/>
              </a:lnSpc>
              <a:spcBef>
                <a:spcPts val="0"/>
              </a:spcBef>
              <a:spcAft>
                <a:spcPts val="0"/>
              </a:spcAft>
              <a:buSzPts val="1108"/>
              <a:buChar char="●"/>
            </a:pPr>
            <a:r>
              <a:rPr lang="en" sz="1107">
                <a:highlight>
                  <a:srgbClr val="202124"/>
                </a:highlight>
              </a:rPr>
              <a:t>Controller:</a:t>
            </a:r>
            <a:endParaRPr sz="1107">
              <a:highlight>
                <a:srgbClr val="202124"/>
              </a:highlight>
            </a:endParaRPr>
          </a:p>
          <a:p>
            <a:pPr indent="-289083" lvl="1" marL="914400" rtl="0" algn="l">
              <a:lnSpc>
                <a:spcPct val="95000"/>
              </a:lnSpc>
              <a:spcBef>
                <a:spcPts val="0"/>
              </a:spcBef>
              <a:spcAft>
                <a:spcPts val="0"/>
              </a:spcAft>
              <a:buSzPts val="952"/>
              <a:buChar char="○"/>
            </a:pPr>
            <a:r>
              <a:rPr lang="en" sz="952">
                <a:highlight>
                  <a:srgbClr val="202124"/>
                </a:highlight>
              </a:rPr>
              <a:t>Health, distance, and active weapon it choosing which attack and movement to use. It also has a 20% chance of switching between attacks/movements. </a:t>
            </a:r>
            <a:endParaRPr sz="952">
              <a:highlight>
                <a:srgbClr val="202124"/>
              </a:highlight>
            </a:endParaRPr>
          </a:p>
          <a:p>
            <a:pPr indent="-289083" lvl="1" marL="914400" rtl="0" algn="l">
              <a:lnSpc>
                <a:spcPct val="95000"/>
              </a:lnSpc>
              <a:spcBef>
                <a:spcPts val="0"/>
              </a:spcBef>
              <a:spcAft>
                <a:spcPts val="0"/>
              </a:spcAft>
              <a:buSzPts val="952"/>
              <a:buChar char="○"/>
            </a:pPr>
            <a:r>
              <a:rPr lang="en" sz="952">
                <a:highlight>
                  <a:srgbClr val="202124"/>
                </a:highlight>
              </a:rPr>
              <a:t>Once an attack is stopped the movement starts and vice versa.</a:t>
            </a:r>
            <a:endParaRPr sz="952">
              <a:highlight>
                <a:srgbClr val="202124"/>
              </a:highlight>
            </a:endParaRPr>
          </a:p>
          <a:p>
            <a:pPr indent="-289083" lvl="0" marL="457200" rtl="0" algn="l">
              <a:lnSpc>
                <a:spcPct val="95000"/>
              </a:lnSpc>
              <a:spcBef>
                <a:spcPts val="0"/>
              </a:spcBef>
              <a:spcAft>
                <a:spcPts val="0"/>
              </a:spcAft>
              <a:buSzPts val="952"/>
              <a:buChar char="●"/>
            </a:pPr>
            <a:r>
              <a:rPr lang="en" sz="952">
                <a:highlight>
                  <a:srgbClr val="202124"/>
                </a:highlight>
              </a:rPr>
              <a:t>5 Animations:</a:t>
            </a:r>
            <a:endParaRPr sz="952">
              <a:highlight>
                <a:srgbClr val="202124"/>
              </a:highlight>
            </a:endParaRPr>
          </a:p>
          <a:p>
            <a:pPr indent="-289083" lvl="1" marL="914400" rtl="0" algn="l">
              <a:lnSpc>
                <a:spcPct val="95000"/>
              </a:lnSpc>
              <a:spcBef>
                <a:spcPts val="0"/>
              </a:spcBef>
              <a:spcAft>
                <a:spcPts val="0"/>
              </a:spcAft>
              <a:buSzPts val="952"/>
              <a:buChar char="○"/>
            </a:pPr>
            <a:r>
              <a:rPr lang="en" sz="952">
                <a:highlight>
                  <a:srgbClr val="202124"/>
                </a:highlight>
              </a:rPr>
              <a:t>Boss</a:t>
            </a:r>
            <a:endParaRPr sz="952">
              <a:highlight>
                <a:srgbClr val="202124"/>
              </a:highlight>
            </a:endParaRPr>
          </a:p>
          <a:p>
            <a:pPr indent="-289083" lvl="1" marL="914400" rtl="0" algn="l">
              <a:lnSpc>
                <a:spcPct val="95000"/>
              </a:lnSpc>
              <a:spcBef>
                <a:spcPts val="0"/>
              </a:spcBef>
              <a:spcAft>
                <a:spcPts val="0"/>
              </a:spcAft>
              <a:buSzPts val="952"/>
              <a:buChar char="○"/>
            </a:pPr>
            <a:r>
              <a:rPr lang="en" sz="952">
                <a:highlight>
                  <a:srgbClr val="202124"/>
                </a:highlight>
              </a:rPr>
              <a:t>Boss’ parent</a:t>
            </a:r>
            <a:endParaRPr sz="952">
              <a:highlight>
                <a:srgbClr val="202124"/>
              </a:highlight>
            </a:endParaRPr>
          </a:p>
          <a:p>
            <a:pPr indent="-289083" lvl="1" marL="914400" rtl="0" algn="l">
              <a:lnSpc>
                <a:spcPct val="95000"/>
              </a:lnSpc>
              <a:spcBef>
                <a:spcPts val="0"/>
              </a:spcBef>
              <a:spcAft>
                <a:spcPts val="0"/>
              </a:spcAft>
              <a:buSzPts val="952"/>
              <a:buChar char="○"/>
            </a:pPr>
            <a:r>
              <a:rPr lang="en" sz="952">
                <a:highlight>
                  <a:srgbClr val="202124"/>
                </a:highlight>
              </a:rPr>
              <a:t>Crystals</a:t>
            </a:r>
            <a:endParaRPr sz="952">
              <a:highlight>
                <a:srgbClr val="202124"/>
              </a:highlight>
            </a:endParaRPr>
          </a:p>
          <a:p>
            <a:pPr indent="-289083" lvl="1" marL="914400" rtl="0" algn="l">
              <a:lnSpc>
                <a:spcPct val="95000"/>
              </a:lnSpc>
              <a:spcBef>
                <a:spcPts val="0"/>
              </a:spcBef>
              <a:spcAft>
                <a:spcPts val="0"/>
              </a:spcAft>
              <a:buSzPts val="952"/>
              <a:buChar char="○"/>
            </a:pPr>
            <a:r>
              <a:rPr lang="en" sz="952">
                <a:highlight>
                  <a:srgbClr val="202124"/>
                </a:highlight>
              </a:rPr>
              <a:t>Lightning Attacks</a:t>
            </a:r>
            <a:endParaRPr sz="952">
              <a:highlight>
                <a:srgbClr val="202124"/>
              </a:highlight>
            </a:endParaRPr>
          </a:p>
          <a:p>
            <a:pPr indent="-289083" lvl="1" marL="914400" rtl="0" algn="l">
              <a:lnSpc>
                <a:spcPct val="95000"/>
              </a:lnSpc>
              <a:spcBef>
                <a:spcPts val="0"/>
              </a:spcBef>
              <a:spcAft>
                <a:spcPts val="0"/>
              </a:spcAft>
              <a:buSzPts val="952"/>
              <a:buChar char="○"/>
            </a:pPr>
            <a:r>
              <a:rPr lang="en" sz="952">
                <a:highlight>
                  <a:srgbClr val="202124"/>
                </a:highlight>
              </a:rPr>
              <a:t>Teleport</a:t>
            </a:r>
            <a:endParaRPr sz="952">
              <a:highlight>
                <a:srgbClr val="202124"/>
              </a:highlight>
            </a:endParaRPr>
          </a:p>
          <a:p>
            <a:pPr indent="-289083" lvl="0" marL="457200" rtl="0" algn="l">
              <a:lnSpc>
                <a:spcPct val="95000"/>
              </a:lnSpc>
              <a:spcBef>
                <a:spcPts val="0"/>
              </a:spcBef>
              <a:spcAft>
                <a:spcPts val="0"/>
              </a:spcAft>
              <a:buSzPts val="952"/>
              <a:buChar char="●"/>
            </a:pPr>
            <a:r>
              <a:rPr lang="en" sz="952">
                <a:highlight>
                  <a:srgbClr val="202124"/>
                </a:highlight>
              </a:rPr>
              <a:t>Sounds</a:t>
            </a:r>
            <a:endParaRPr sz="952">
              <a:highlight>
                <a:srgbClr val="202124"/>
              </a:highlight>
            </a:endParaRPr>
          </a:p>
          <a:p>
            <a:pPr indent="-289083" lvl="1" marL="914400" rtl="0" algn="l">
              <a:lnSpc>
                <a:spcPct val="95000"/>
              </a:lnSpc>
              <a:spcBef>
                <a:spcPts val="0"/>
              </a:spcBef>
              <a:spcAft>
                <a:spcPts val="0"/>
              </a:spcAft>
              <a:buSzPts val="952"/>
              <a:buChar char="○"/>
            </a:pPr>
            <a:r>
              <a:rPr lang="en" sz="952">
                <a:highlight>
                  <a:srgbClr val="202124"/>
                </a:highlight>
              </a:rPr>
              <a:t>Crystals</a:t>
            </a:r>
            <a:endParaRPr sz="952">
              <a:highlight>
                <a:srgbClr val="202124"/>
              </a:highlight>
            </a:endParaRPr>
          </a:p>
          <a:p>
            <a:pPr indent="-289083" lvl="1" marL="914400" rtl="0" algn="l">
              <a:lnSpc>
                <a:spcPct val="95000"/>
              </a:lnSpc>
              <a:spcBef>
                <a:spcPts val="0"/>
              </a:spcBef>
              <a:spcAft>
                <a:spcPts val="0"/>
              </a:spcAft>
              <a:buSzPts val="952"/>
              <a:buChar char="○"/>
            </a:pPr>
            <a:r>
              <a:rPr lang="en" sz="952">
                <a:highlight>
                  <a:srgbClr val="202124"/>
                </a:highlight>
              </a:rPr>
              <a:t>Boss Hit</a:t>
            </a:r>
            <a:endParaRPr sz="952">
              <a:highlight>
                <a:srgbClr val="202124"/>
              </a:highlight>
            </a:endParaRPr>
          </a:p>
        </p:txBody>
      </p:sp>
      <p:pic>
        <p:nvPicPr>
          <p:cNvPr id="433" name="Google Shape;433;p48"/>
          <p:cNvPicPr preferRelativeResize="0"/>
          <p:nvPr/>
        </p:nvPicPr>
        <p:blipFill rotWithShape="1">
          <a:blip r:embed="rId3">
            <a:alphaModFix/>
          </a:blip>
          <a:srcRect b="5786" l="38608" r="15604" t="12131"/>
          <a:stretch/>
        </p:blipFill>
        <p:spPr>
          <a:xfrm>
            <a:off x="3510088" y="2795750"/>
            <a:ext cx="2613725" cy="2347750"/>
          </a:xfrm>
          <a:prstGeom prst="rect">
            <a:avLst/>
          </a:prstGeom>
          <a:noFill/>
          <a:ln>
            <a:noFill/>
          </a:ln>
        </p:spPr>
      </p:pic>
      <p:pic>
        <p:nvPicPr>
          <p:cNvPr id="434" name="Google Shape;434;p48"/>
          <p:cNvPicPr preferRelativeResize="0"/>
          <p:nvPr/>
        </p:nvPicPr>
        <p:blipFill>
          <a:blip r:embed="rId4">
            <a:alphaModFix/>
          </a:blip>
          <a:stretch>
            <a:fillRect/>
          </a:stretch>
        </p:blipFill>
        <p:spPr>
          <a:xfrm>
            <a:off x="6517611" y="3332788"/>
            <a:ext cx="2388375" cy="1431725"/>
          </a:xfrm>
          <a:prstGeom prst="rect">
            <a:avLst/>
          </a:prstGeom>
          <a:noFill/>
          <a:ln>
            <a:noFill/>
          </a:ln>
        </p:spPr>
      </p:pic>
      <p:pic>
        <p:nvPicPr>
          <p:cNvPr id="435" name="Google Shape;435;p48"/>
          <p:cNvPicPr preferRelativeResize="0"/>
          <p:nvPr/>
        </p:nvPicPr>
        <p:blipFill>
          <a:blip r:embed="rId5">
            <a:alphaModFix/>
          </a:blip>
          <a:stretch>
            <a:fillRect/>
          </a:stretch>
        </p:blipFill>
        <p:spPr>
          <a:xfrm>
            <a:off x="6404925" y="578938"/>
            <a:ext cx="2613724" cy="259801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AI Boss Movements</a:t>
            </a:r>
            <a:endParaRPr/>
          </a:p>
        </p:txBody>
      </p:sp>
      <p:sp>
        <p:nvSpPr>
          <p:cNvPr id="441" name="Google Shape;441;p49"/>
          <p:cNvSpPr txBox="1"/>
          <p:nvPr>
            <p:ph idx="1" type="body"/>
          </p:nvPr>
        </p:nvSpPr>
        <p:spPr>
          <a:xfrm>
            <a:off x="367950" y="1576400"/>
            <a:ext cx="6510600" cy="3241200"/>
          </a:xfrm>
          <a:prstGeom prst="rect">
            <a:avLst/>
          </a:prstGeom>
        </p:spPr>
        <p:txBody>
          <a:bodyPr anchorCtr="0" anchor="t" bIns="91425" lIns="91425" spcFirstLastPara="1" rIns="91425" wrap="square" tIns="91425">
            <a:noAutofit/>
          </a:bodyPr>
          <a:lstStyle/>
          <a:p>
            <a:pPr indent="-289083" lvl="0" marL="457200" rtl="0" algn="l">
              <a:lnSpc>
                <a:spcPct val="95000"/>
              </a:lnSpc>
              <a:spcBef>
                <a:spcPts val="0"/>
              </a:spcBef>
              <a:spcAft>
                <a:spcPts val="0"/>
              </a:spcAft>
              <a:buSzPts val="952"/>
              <a:buChar char="●"/>
            </a:pPr>
            <a:r>
              <a:rPr b="1" lang="en" sz="952"/>
              <a:t>Teleport with lightning</a:t>
            </a:r>
            <a:r>
              <a:rPr lang="en" sz="952"/>
              <a:t> inside a square shaped map</a:t>
            </a:r>
            <a:endParaRPr sz="952"/>
          </a:p>
          <a:p>
            <a:pPr indent="-311150" lvl="0" marL="457200" rtl="0" algn="l">
              <a:lnSpc>
                <a:spcPct val="95000"/>
              </a:lnSpc>
              <a:spcBef>
                <a:spcPts val="0"/>
              </a:spcBef>
              <a:spcAft>
                <a:spcPts val="0"/>
              </a:spcAft>
              <a:buSzPts val="1300"/>
              <a:buChar char="●"/>
            </a:pPr>
            <a:r>
              <a:rPr b="1" lang="en" sz="952"/>
              <a:t>Moves in a </a:t>
            </a:r>
            <a:r>
              <a:rPr b="1" lang="en" sz="1030">
                <a:highlight>
                  <a:srgbClr val="202124"/>
                </a:highlight>
                <a:latin typeface="Roboto"/>
                <a:ea typeface="Roboto"/>
                <a:cs typeface="Roboto"/>
                <a:sym typeface="Roboto"/>
              </a:rPr>
              <a:t>∞</a:t>
            </a:r>
            <a:r>
              <a:rPr b="1" lang="en" sz="952">
                <a:highlight>
                  <a:srgbClr val="202124"/>
                </a:highlight>
                <a:latin typeface="Roboto"/>
                <a:ea typeface="Roboto"/>
                <a:cs typeface="Roboto"/>
                <a:sym typeface="Roboto"/>
              </a:rPr>
              <a:t> </a:t>
            </a:r>
            <a:r>
              <a:rPr b="1" lang="en" sz="952">
                <a:highlight>
                  <a:srgbClr val="202124"/>
                </a:highlight>
              </a:rPr>
              <a:t>path</a:t>
            </a:r>
            <a:r>
              <a:rPr lang="en" sz="952">
                <a:highlight>
                  <a:srgbClr val="202124"/>
                </a:highlight>
              </a:rPr>
              <a:t>. Uses  raycasts for distance away from walls.</a:t>
            </a:r>
            <a:endParaRPr b="1" sz="952"/>
          </a:p>
          <a:p>
            <a:pPr indent="0" lvl="0" marL="0" rtl="0" algn="l">
              <a:lnSpc>
                <a:spcPct val="95000"/>
              </a:lnSpc>
              <a:spcBef>
                <a:spcPts val="1200"/>
              </a:spcBef>
              <a:spcAft>
                <a:spcPts val="1200"/>
              </a:spcAft>
              <a:buSzPts val="852"/>
              <a:buNone/>
            </a:pPr>
            <a:r>
              <a:t/>
            </a:r>
            <a:endParaRPr sz="1007"/>
          </a:p>
        </p:txBody>
      </p:sp>
      <p:pic>
        <p:nvPicPr>
          <p:cNvPr id="442" name="Google Shape;442;p49"/>
          <p:cNvPicPr preferRelativeResize="0"/>
          <p:nvPr/>
        </p:nvPicPr>
        <p:blipFill>
          <a:blip r:embed="rId3">
            <a:alphaModFix/>
          </a:blip>
          <a:stretch>
            <a:fillRect/>
          </a:stretch>
        </p:blipFill>
        <p:spPr>
          <a:xfrm>
            <a:off x="276250" y="2883022"/>
            <a:ext cx="979475" cy="1655950"/>
          </a:xfrm>
          <a:prstGeom prst="rect">
            <a:avLst/>
          </a:prstGeom>
          <a:noFill/>
          <a:ln>
            <a:noFill/>
          </a:ln>
        </p:spPr>
      </p:pic>
      <p:pic>
        <p:nvPicPr>
          <p:cNvPr id="443" name="Google Shape;443;p49"/>
          <p:cNvPicPr preferRelativeResize="0"/>
          <p:nvPr/>
        </p:nvPicPr>
        <p:blipFill>
          <a:blip r:embed="rId4">
            <a:alphaModFix/>
          </a:blip>
          <a:stretch>
            <a:fillRect/>
          </a:stretch>
        </p:blipFill>
        <p:spPr>
          <a:xfrm>
            <a:off x="1427100" y="2878272"/>
            <a:ext cx="1028803" cy="1655950"/>
          </a:xfrm>
          <a:prstGeom prst="rect">
            <a:avLst/>
          </a:prstGeom>
          <a:noFill/>
          <a:ln>
            <a:noFill/>
          </a:ln>
        </p:spPr>
      </p:pic>
      <p:pic>
        <p:nvPicPr>
          <p:cNvPr id="444" name="Google Shape;444;p49"/>
          <p:cNvPicPr preferRelativeResize="0"/>
          <p:nvPr/>
        </p:nvPicPr>
        <p:blipFill>
          <a:blip r:embed="rId5">
            <a:alphaModFix/>
          </a:blip>
          <a:stretch>
            <a:fillRect/>
          </a:stretch>
        </p:blipFill>
        <p:spPr>
          <a:xfrm>
            <a:off x="2627275" y="2883025"/>
            <a:ext cx="1174734" cy="1655950"/>
          </a:xfrm>
          <a:prstGeom prst="rect">
            <a:avLst/>
          </a:prstGeom>
          <a:noFill/>
          <a:ln>
            <a:noFill/>
          </a:ln>
        </p:spPr>
      </p:pic>
      <p:pic>
        <p:nvPicPr>
          <p:cNvPr id="445" name="Google Shape;445;p49"/>
          <p:cNvPicPr preferRelativeResize="0"/>
          <p:nvPr/>
        </p:nvPicPr>
        <p:blipFill>
          <a:blip r:embed="rId6">
            <a:alphaModFix/>
          </a:blip>
          <a:stretch>
            <a:fillRect/>
          </a:stretch>
        </p:blipFill>
        <p:spPr>
          <a:xfrm>
            <a:off x="3973375" y="2878275"/>
            <a:ext cx="891665" cy="1655950"/>
          </a:xfrm>
          <a:prstGeom prst="rect">
            <a:avLst/>
          </a:prstGeom>
          <a:noFill/>
          <a:ln>
            <a:noFill/>
          </a:ln>
        </p:spPr>
      </p:pic>
      <p:pic>
        <p:nvPicPr>
          <p:cNvPr id="446" name="Google Shape;446;p49"/>
          <p:cNvPicPr preferRelativeResize="0"/>
          <p:nvPr/>
        </p:nvPicPr>
        <p:blipFill>
          <a:blip r:embed="rId7">
            <a:alphaModFix/>
          </a:blip>
          <a:stretch>
            <a:fillRect/>
          </a:stretch>
        </p:blipFill>
        <p:spPr>
          <a:xfrm>
            <a:off x="5871250" y="799975"/>
            <a:ext cx="2785325" cy="1716108"/>
          </a:xfrm>
          <a:prstGeom prst="rect">
            <a:avLst/>
          </a:prstGeom>
          <a:noFill/>
          <a:ln>
            <a:noFill/>
          </a:ln>
        </p:spPr>
      </p:pic>
      <p:pic>
        <p:nvPicPr>
          <p:cNvPr id="447" name="Google Shape;447;p49"/>
          <p:cNvPicPr preferRelativeResize="0"/>
          <p:nvPr/>
        </p:nvPicPr>
        <p:blipFill>
          <a:blip r:embed="rId8">
            <a:alphaModFix/>
          </a:blip>
          <a:stretch>
            <a:fillRect/>
          </a:stretch>
        </p:blipFill>
        <p:spPr>
          <a:xfrm>
            <a:off x="5871250" y="2729225"/>
            <a:ext cx="2838450" cy="1809750"/>
          </a:xfrm>
          <a:prstGeom prst="rect">
            <a:avLst/>
          </a:prstGeom>
          <a:noFill/>
          <a:ln>
            <a:noFill/>
          </a:ln>
        </p:spPr>
      </p:pic>
      <p:cxnSp>
        <p:nvCxnSpPr>
          <p:cNvPr id="448" name="Google Shape;448;p49"/>
          <p:cNvCxnSpPr/>
          <p:nvPr/>
        </p:nvCxnSpPr>
        <p:spPr>
          <a:xfrm>
            <a:off x="61975" y="2471725"/>
            <a:ext cx="5347200" cy="44400"/>
          </a:xfrm>
          <a:prstGeom prst="straightConnector1">
            <a:avLst/>
          </a:prstGeom>
          <a:noFill/>
          <a:ln cap="flat" cmpd="sng" w="9525">
            <a:solidFill>
              <a:schemeClr val="dk2"/>
            </a:solidFill>
            <a:prstDash val="solid"/>
            <a:round/>
            <a:headEnd len="med" w="med" type="none"/>
            <a:tailEnd len="med" w="med" type="none"/>
          </a:ln>
        </p:spPr>
      </p:cxnSp>
      <p:cxnSp>
        <p:nvCxnSpPr>
          <p:cNvPr id="449" name="Google Shape;449;p49"/>
          <p:cNvCxnSpPr/>
          <p:nvPr/>
        </p:nvCxnSpPr>
        <p:spPr>
          <a:xfrm>
            <a:off x="5417925" y="196400"/>
            <a:ext cx="0" cy="4621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AI Boss Attacks</a:t>
            </a:r>
            <a:endParaRPr/>
          </a:p>
        </p:txBody>
      </p:sp>
      <p:sp>
        <p:nvSpPr>
          <p:cNvPr id="455" name="Google Shape;455;p50"/>
          <p:cNvSpPr txBox="1"/>
          <p:nvPr>
            <p:ph idx="1" type="body"/>
          </p:nvPr>
        </p:nvSpPr>
        <p:spPr>
          <a:xfrm>
            <a:off x="367950" y="1576400"/>
            <a:ext cx="3783900" cy="3241200"/>
          </a:xfrm>
          <a:prstGeom prst="rect">
            <a:avLst/>
          </a:prstGeom>
        </p:spPr>
        <p:txBody>
          <a:bodyPr anchorCtr="0" anchor="t" bIns="91425" lIns="91425" spcFirstLastPara="1" rIns="91425" wrap="square" tIns="91425">
            <a:noAutofit/>
          </a:bodyPr>
          <a:lstStyle/>
          <a:p>
            <a:pPr indent="-289083" lvl="0" marL="457200" rtl="0" algn="l">
              <a:lnSpc>
                <a:spcPct val="95000"/>
              </a:lnSpc>
              <a:spcBef>
                <a:spcPts val="0"/>
              </a:spcBef>
              <a:spcAft>
                <a:spcPts val="0"/>
              </a:spcAft>
              <a:buSzPts val="952"/>
              <a:buChar char="●"/>
            </a:pPr>
            <a:r>
              <a:rPr b="1" lang="en" sz="952"/>
              <a:t>6 lightning attack targeting player</a:t>
            </a:r>
            <a:r>
              <a:rPr lang="en" sz="952"/>
              <a:t>. Unparent then goes to player, damages,  then parents back.</a:t>
            </a:r>
            <a:endParaRPr sz="952"/>
          </a:p>
          <a:p>
            <a:pPr indent="-289083" lvl="0" marL="457200" rtl="0" algn="l">
              <a:lnSpc>
                <a:spcPct val="95000"/>
              </a:lnSpc>
              <a:spcBef>
                <a:spcPts val="0"/>
              </a:spcBef>
              <a:spcAft>
                <a:spcPts val="0"/>
              </a:spcAft>
              <a:buSzPts val="952"/>
              <a:buChar char="●"/>
            </a:pPr>
            <a:r>
              <a:rPr b="1" lang="en" sz="952"/>
              <a:t>6 laser beams</a:t>
            </a:r>
            <a:r>
              <a:rPr lang="en" sz="952"/>
              <a:t> traveling around boss.  Sparks on crystals, shoots lasers, then turns off.</a:t>
            </a:r>
            <a:endParaRPr sz="952">
              <a:highlight>
                <a:srgbClr val="202124"/>
              </a:highlight>
            </a:endParaRPr>
          </a:p>
          <a:p>
            <a:pPr indent="0" lvl="0" marL="0" rtl="0" algn="l">
              <a:lnSpc>
                <a:spcPct val="95000"/>
              </a:lnSpc>
              <a:spcBef>
                <a:spcPts val="1200"/>
              </a:spcBef>
              <a:spcAft>
                <a:spcPts val="1200"/>
              </a:spcAft>
              <a:buSzPts val="852"/>
              <a:buNone/>
            </a:pPr>
            <a:r>
              <a:t/>
            </a:r>
            <a:endParaRPr sz="1007"/>
          </a:p>
        </p:txBody>
      </p:sp>
      <p:pic>
        <p:nvPicPr>
          <p:cNvPr id="456" name="Google Shape;456;p50"/>
          <p:cNvPicPr preferRelativeResize="0"/>
          <p:nvPr/>
        </p:nvPicPr>
        <p:blipFill>
          <a:blip r:embed="rId3">
            <a:alphaModFix/>
          </a:blip>
          <a:stretch>
            <a:fillRect/>
          </a:stretch>
        </p:blipFill>
        <p:spPr>
          <a:xfrm>
            <a:off x="5862325" y="1168738"/>
            <a:ext cx="2939792" cy="2676525"/>
          </a:xfrm>
          <a:prstGeom prst="rect">
            <a:avLst/>
          </a:prstGeom>
          <a:noFill/>
          <a:ln>
            <a:noFill/>
          </a:ln>
        </p:spPr>
      </p:pic>
      <p:pic>
        <p:nvPicPr>
          <p:cNvPr id="457" name="Google Shape;457;p50"/>
          <p:cNvPicPr preferRelativeResize="0"/>
          <p:nvPr/>
        </p:nvPicPr>
        <p:blipFill>
          <a:blip r:embed="rId4">
            <a:alphaModFix/>
          </a:blip>
          <a:stretch>
            <a:fillRect/>
          </a:stretch>
        </p:blipFill>
        <p:spPr>
          <a:xfrm>
            <a:off x="2543173" y="2648773"/>
            <a:ext cx="1878575" cy="2325500"/>
          </a:xfrm>
          <a:prstGeom prst="rect">
            <a:avLst/>
          </a:prstGeom>
          <a:noFill/>
          <a:ln>
            <a:noFill/>
          </a:ln>
        </p:spPr>
      </p:pic>
      <p:pic>
        <p:nvPicPr>
          <p:cNvPr id="458" name="Google Shape;458;p50"/>
          <p:cNvPicPr preferRelativeResize="0"/>
          <p:nvPr/>
        </p:nvPicPr>
        <p:blipFill>
          <a:blip r:embed="rId5">
            <a:alphaModFix/>
          </a:blip>
          <a:stretch>
            <a:fillRect/>
          </a:stretch>
        </p:blipFill>
        <p:spPr>
          <a:xfrm>
            <a:off x="311625" y="3022175"/>
            <a:ext cx="2039202" cy="1952100"/>
          </a:xfrm>
          <a:prstGeom prst="rect">
            <a:avLst/>
          </a:prstGeom>
          <a:noFill/>
          <a:ln>
            <a:noFill/>
          </a:ln>
        </p:spPr>
      </p:pic>
      <p:cxnSp>
        <p:nvCxnSpPr>
          <p:cNvPr id="459" name="Google Shape;459;p50"/>
          <p:cNvCxnSpPr/>
          <p:nvPr/>
        </p:nvCxnSpPr>
        <p:spPr>
          <a:xfrm>
            <a:off x="61975" y="2471725"/>
            <a:ext cx="5347200" cy="44400"/>
          </a:xfrm>
          <a:prstGeom prst="straightConnector1">
            <a:avLst/>
          </a:prstGeom>
          <a:noFill/>
          <a:ln cap="flat" cmpd="sng" w="9525">
            <a:solidFill>
              <a:schemeClr val="dk2"/>
            </a:solidFill>
            <a:prstDash val="solid"/>
            <a:round/>
            <a:headEnd len="med" w="med" type="none"/>
            <a:tailEnd len="med" w="med" type="none"/>
          </a:ln>
        </p:spPr>
      </p:cxnSp>
      <p:cxnSp>
        <p:nvCxnSpPr>
          <p:cNvPr id="460" name="Google Shape;460;p50"/>
          <p:cNvCxnSpPr/>
          <p:nvPr/>
        </p:nvCxnSpPr>
        <p:spPr>
          <a:xfrm>
            <a:off x="5417925" y="196400"/>
            <a:ext cx="0" cy="4621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Sources</a:t>
            </a:r>
            <a:endParaRPr/>
          </a:p>
        </p:txBody>
      </p:sp>
      <p:sp>
        <p:nvSpPr>
          <p:cNvPr id="466" name="Google Shape;466;p51"/>
          <p:cNvSpPr txBox="1"/>
          <p:nvPr>
            <p:ph idx="1" type="body"/>
          </p:nvPr>
        </p:nvSpPr>
        <p:spPr>
          <a:xfrm>
            <a:off x="1468200" y="980325"/>
            <a:ext cx="6697500" cy="4060200"/>
          </a:xfrm>
          <a:prstGeom prst="rect">
            <a:avLst/>
          </a:prstGeom>
        </p:spPr>
        <p:txBody>
          <a:bodyPr anchorCtr="0" anchor="t" bIns="91425" lIns="91425" spcFirstLastPara="1" rIns="91425" wrap="square" tIns="91425">
            <a:normAutofit lnSpcReduction="10000"/>
          </a:bodyPr>
          <a:lstStyle/>
          <a:p>
            <a:pPr indent="0" lvl="0" marL="0" rtl="0" algn="l">
              <a:lnSpc>
                <a:spcPct val="119318"/>
              </a:lnSpc>
              <a:spcBef>
                <a:spcPts val="0"/>
              </a:spcBef>
              <a:spcAft>
                <a:spcPts val="0"/>
              </a:spcAft>
              <a:buNone/>
            </a:pPr>
            <a:r>
              <a:rPr lang="en" sz="1200">
                <a:latin typeface="Times New Roman"/>
                <a:ea typeface="Times New Roman"/>
                <a:cs typeface="Times New Roman"/>
                <a:sym typeface="Times New Roman"/>
              </a:rPr>
              <a:t>Dungeon creation: </a:t>
            </a:r>
            <a:r>
              <a:rPr lang="en" sz="1200" u="sng">
                <a:solidFill>
                  <a:srgbClr val="0000FF"/>
                </a:solidFill>
                <a:latin typeface="Times New Roman"/>
                <a:ea typeface="Times New Roman"/>
                <a:cs typeface="Times New Roman"/>
                <a:sym typeface="Times New Roman"/>
                <a:hlinkClick r:id="rId3">
                  <a:extLst>
                    <a:ext uri="{A12FA001-AC4F-418D-AE19-62706E023703}">
                      <ahyp:hlinkClr val="tx"/>
                    </a:ext>
                  </a:extLst>
                </a:hlinkClick>
              </a:rPr>
              <a:t>https://youtu.be/-QOCX6SVFsk</a:t>
            </a:r>
            <a:endParaRPr sz="1200" u="sng">
              <a:solidFill>
                <a:srgbClr val="0000FF"/>
              </a:solidFill>
              <a:latin typeface="Times New Roman"/>
              <a:ea typeface="Times New Roman"/>
              <a:cs typeface="Times New Roman"/>
              <a:sym typeface="Times New Roman"/>
            </a:endParaRPr>
          </a:p>
          <a:p>
            <a:pPr indent="0" lvl="0" marL="0" rtl="0" algn="l">
              <a:lnSpc>
                <a:spcPct val="119318"/>
              </a:lnSpc>
              <a:spcBef>
                <a:spcPts val="800"/>
              </a:spcBef>
              <a:spcAft>
                <a:spcPts val="0"/>
              </a:spcAft>
              <a:buNone/>
            </a:pPr>
            <a:r>
              <a:rPr lang="en" sz="1200">
                <a:latin typeface="Times New Roman"/>
                <a:ea typeface="Times New Roman"/>
                <a:cs typeface="Times New Roman"/>
                <a:sym typeface="Times New Roman"/>
              </a:rPr>
              <a:t>Prefab placements:</a:t>
            </a:r>
            <a:r>
              <a:rPr lang="en" sz="1200">
                <a:solidFill>
                  <a:srgbClr val="000000"/>
                </a:solidFill>
                <a:latin typeface="Times New Roman"/>
                <a:ea typeface="Times New Roman"/>
                <a:cs typeface="Times New Roman"/>
                <a:sym typeface="Times New Roman"/>
              </a:rPr>
              <a:t> </a:t>
            </a:r>
            <a:r>
              <a:rPr lang="en" sz="1200" u="sng">
                <a:solidFill>
                  <a:srgbClr val="0000FF"/>
                </a:solidFill>
                <a:latin typeface="Times New Roman"/>
                <a:ea typeface="Times New Roman"/>
                <a:cs typeface="Times New Roman"/>
                <a:sym typeface="Times New Roman"/>
                <a:hlinkClick r:id="rId4">
                  <a:extLst>
                    <a:ext uri="{A12FA001-AC4F-418D-AE19-62706E023703}">
                      <ahyp:hlinkClr val="tx"/>
                    </a:ext>
                  </a:extLst>
                </a:hlinkClick>
              </a:rPr>
              <a:t>https://youtu.be/t1a1QBcfRlM</a:t>
            </a:r>
            <a:endParaRPr sz="1200" u="sng">
              <a:solidFill>
                <a:srgbClr val="0000FF"/>
              </a:solidFill>
              <a:latin typeface="Times New Roman"/>
              <a:ea typeface="Times New Roman"/>
              <a:cs typeface="Times New Roman"/>
              <a:sym typeface="Times New Roman"/>
            </a:endParaRPr>
          </a:p>
          <a:p>
            <a:pPr indent="0" lvl="0" marL="0" rtl="0" algn="l">
              <a:lnSpc>
                <a:spcPct val="119318"/>
              </a:lnSpc>
              <a:spcBef>
                <a:spcPts val="800"/>
              </a:spcBef>
              <a:spcAft>
                <a:spcPts val="0"/>
              </a:spcAft>
              <a:buNone/>
            </a:pPr>
            <a:r>
              <a:rPr lang="en" sz="1200">
                <a:latin typeface="Times New Roman"/>
                <a:ea typeface="Times New Roman"/>
                <a:cs typeface="Times New Roman"/>
                <a:sym typeface="Times New Roman"/>
              </a:rPr>
              <a:t>Enemy placement:</a:t>
            </a:r>
            <a:r>
              <a:rPr lang="en" sz="1200">
                <a:solidFill>
                  <a:srgbClr val="000000"/>
                </a:solidFill>
                <a:latin typeface="Times New Roman"/>
                <a:ea typeface="Times New Roman"/>
                <a:cs typeface="Times New Roman"/>
                <a:sym typeface="Times New Roman"/>
              </a:rPr>
              <a:t> </a:t>
            </a:r>
            <a:r>
              <a:rPr lang="en" sz="1200" u="sng">
                <a:solidFill>
                  <a:srgbClr val="0000FF"/>
                </a:solidFill>
                <a:latin typeface="Times New Roman"/>
                <a:ea typeface="Times New Roman"/>
                <a:cs typeface="Times New Roman"/>
                <a:sym typeface="Times New Roman"/>
              </a:rPr>
              <a:t>https://youtu.be/JOkOih1AKsQ</a:t>
            </a:r>
            <a:endParaRPr sz="1200" u="sng">
              <a:solidFill>
                <a:srgbClr val="0000FF"/>
              </a:solidFill>
              <a:latin typeface="Times New Roman"/>
              <a:ea typeface="Times New Roman"/>
              <a:cs typeface="Times New Roman"/>
              <a:sym typeface="Times New Roman"/>
            </a:endParaRPr>
          </a:p>
          <a:p>
            <a:pPr indent="0" lvl="0" marL="0" rtl="0" algn="l">
              <a:lnSpc>
                <a:spcPct val="119318"/>
              </a:lnSpc>
              <a:spcBef>
                <a:spcPts val="800"/>
              </a:spcBef>
              <a:spcAft>
                <a:spcPts val="0"/>
              </a:spcAft>
              <a:buNone/>
            </a:pPr>
            <a:r>
              <a:rPr lang="en" sz="1200">
                <a:solidFill>
                  <a:srgbClr val="FFFFFF"/>
                </a:solidFill>
                <a:latin typeface="Times New Roman"/>
                <a:ea typeface="Times New Roman"/>
                <a:cs typeface="Times New Roman"/>
                <a:sym typeface="Times New Roman"/>
              </a:rPr>
              <a:t>Wall placement collisions:</a:t>
            </a:r>
            <a:r>
              <a:rPr lang="en" sz="1200">
                <a:solidFill>
                  <a:srgbClr val="000000"/>
                </a:solidFill>
                <a:latin typeface="Times New Roman"/>
                <a:ea typeface="Times New Roman"/>
                <a:cs typeface="Times New Roman"/>
                <a:sym typeface="Times New Roman"/>
              </a:rPr>
              <a:t> </a:t>
            </a:r>
            <a:r>
              <a:rPr lang="en" sz="1200" u="sng">
                <a:solidFill>
                  <a:srgbClr val="0000FF"/>
                </a:solidFill>
                <a:latin typeface="Times New Roman"/>
                <a:ea typeface="Times New Roman"/>
                <a:cs typeface="Times New Roman"/>
                <a:sym typeface="Times New Roman"/>
                <a:hlinkClick r:id="rId5">
                  <a:extLst>
                    <a:ext uri="{A12FA001-AC4F-418D-AE19-62706E023703}">
                      <ahyp:hlinkClr val="tx"/>
                    </a:ext>
                  </a:extLst>
                </a:hlinkClick>
              </a:rPr>
              <a:t>https://youtu.be/-QOCX6SVFsk</a:t>
            </a:r>
            <a:endParaRPr sz="1200" u="sng">
              <a:solidFill>
                <a:srgbClr val="0000FF"/>
              </a:solidFill>
              <a:latin typeface="Times New Roman"/>
              <a:ea typeface="Times New Roman"/>
              <a:cs typeface="Times New Roman"/>
              <a:sym typeface="Times New Roman"/>
            </a:endParaRPr>
          </a:p>
          <a:p>
            <a:pPr indent="0" lvl="0" marL="0" rtl="0" algn="l">
              <a:lnSpc>
                <a:spcPct val="119318"/>
              </a:lnSpc>
              <a:spcBef>
                <a:spcPts val="800"/>
              </a:spcBef>
              <a:spcAft>
                <a:spcPts val="0"/>
              </a:spcAft>
              <a:buNone/>
            </a:pPr>
            <a:r>
              <a:rPr lang="en" sz="1200">
                <a:latin typeface="Times New Roman"/>
                <a:ea typeface="Times New Roman"/>
                <a:cs typeface="Times New Roman"/>
                <a:sym typeface="Times New Roman"/>
              </a:rPr>
              <a:t>Corridor expansion:</a:t>
            </a:r>
            <a:r>
              <a:rPr lang="en" sz="1200">
                <a:solidFill>
                  <a:srgbClr val="000000"/>
                </a:solidFill>
                <a:latin typeface="Times New Roman"/>
                <a:ea typeface="Times New Roman"/>
                <a:cs typeface="Times New Roman"/>
                <a:sym typeface="Times New Roman"/>
              </a:rPr>
              <a:t> </a:t>
            </a:r>
            <a:r>
              <a:rPr lang="en" sz="1200" u="sng">
                <a:solidFill>
                  <a:srgbClr val="0000FF"/>
                </a:solidFill>
                <a:latin typeface="Times New Roman"/>
                <a:ea typeface="Times New Roman"/>
                <a:cs typeface="Times New Roman"/>
                <a:sym typeface="Times New Roman"/>
                <a:hlinkClick r:id="rId6">
                  <a:extLst>
                    <a:ext uri="{A12FA001-AC4F-418D-AE19-62706E023703}">
                      <ahyp:hlinkClr val="tx"/>
                    </a:ext>
                  </a:extLst>
                </a:hlinkClick>
              </a:rPr>
              <a:t>https://youtu.be/jCVa4O4RksU</a:t>
            </a:r>
            <a:endParaRPr sz="1200" u="sng">
              <a:solidFill>
                <a:srgbClr val="0000FF"/>
              </a:solidFill>
              <a:latin typeface="Times New Roman"/>
              <a:ea typeface="Times New Roman"/>
              <a:cs typeface="Times New Roman"/>
              <a:sym typeface="Times New Roman"/>
            </a:endParaRPr>
          </a:p>
          <a:p>
            <a:pPr indent="0" lvl="0" marL="0" rtl="0" algn="l">
              <a:lnSpc>
                <a:spcPct val="119318"/>
              </a:lnSpc>
              <a:spcBef>
                <a:spcPts val="800"/>
              </a:spcBef>
              <a:spcAft>
                <a:spcPts val="0"/>
              </a:spcAft>
              <a:buNone/>
            </a:pPr>
            <a:r>
              <a:rPr lang="en" sz="1200">
                <a:solidFill>
                  <a:srgbClr val="FFFFFF"/>
                </a:solidFill>
                <a:latin typeface="Times New Roman"/>
                <a:ea typeface="Times New Roman"/>
                <a:cs typeface="Times New Roman"/>
                <a:sym typeface="Times New Roman"/>
              </a:rPr>
              <a:t>High level System:</a:t>
            </a:r>
            <a:r>
              <a:rPr lang="en" sz="1200">
                <a:solidFill>
                  <a:srgbClr val="000000"/>
                </a:solidFill>
                <a:latin typeface="Times New Roman"/>
                <a:ea typeface="Times New Roman"/>
                <a:cs typeface="Times New Roman"/>
                <a:sym typeface="Times New Roman"/>
              </a:rPr>
              <a:t> </a:t>
            </a:r>
            <a:r>
              <a:rPr lang="en" sz="1200" u="sng">
                <a:solidFill>
                  <a:srgbClr val="0000FF"/>
                </a:solidFill>
                <a:latin typeface="Times New Roman"/>
                <a:ea typeface="Times New Roman"/>
                <a:cs typeface="Times New Roman"/>
                <a:sym typeface="Times New Roman"/>
                <a:hlinkClick r:id="rId7">
                  <a:extLst>
                    <a:ext uri="{A12FA001-AC4F-418D-AE19-62706E023703}">
                      <ahyp:hlinkClr val="tx"/>
                    </a:ext>
                  </a:extLst>
                </a:hlinkClick>
              </a:rPr>
              <a:t>https://youtu.be/t1a1QBcfRlM</a:t>
            </a:r>
            <a:endParaRPr sz="1200" u="sng">
              <a:solidFill>
                <a:srgbClr val="0000FF"/>
              </a:solidFill>
              <a:latin typeface="Times New Roman"/>
              <a:ea typeface="Times New Roman"/>
              <a:cs typeface="Times New Roman"/>
              <a:sym typeface="Times New Roman"/>
            </a:endParaRPr>
          </a:p>
          <a:p>
            <a:pPr indent="0" lvl="0" marL="0" rtl="0" algn="l">
              <a:lnSpc>
                <a:spcPct val="119318"/>
              </a:lnSpc>
              <a:spcBef>
                <a:spcPts val="800"/>
              </a:spcBef>
              <a:spcAft>
                <a:spcPts val="0"/>
              </a:spcAft>
              <a:buNone/>
            </a:pPr>
            <a:r>
              <a:rPr lang="en" sz="1200">
                <a:solidFill>
                  <a:srgbClr val="FFFFFF"/>
                </a:solidFill>
                <a:latin typeface="Times New Roman"/>
                <a:ea typeface="Times New Roman"/>
                <a:cs typeface="Times New Roman"/>
                <a:sym typeface="Times New Roman"/>
              </a:rPr>
              <a:t>Game over Screen:</a:t>
            </a:r>
            <a:r>
              <a:rPr lang="en" sz="1200">
                <a:solidFill>
                  <a:srgbClr val="000000"/>
                </a:solidFill>
                <a:latin typeface="Times New Roman"/>
                <a:ea typeface="Times New Roman"/>
                <a:cs typeface="Times New Roman"/>
                <a:sym typeface="Times New Roman"/>
              </a:rPr>
              <a:t> </a:t>
            </a:r>
            <a:r>
              <a:rPr lang="en" sz="1200" u="sng">
                <a:solidFill>
                  <a:srgbClr val="0000FF"/>
                </a:solidFill>
                <a:latin typeface="Times New Roman"/>
                <a:ea typeface="Times New Roman"/>
                <a:cs typeface="Times New Roman"/>
                <a:sym typeface="Times New Roman"/>
                <a:hlinkClick r:id="rId8">
                  <a:extLst>
                    <a:ext uri="{A12FA001-AC4F-418D-AE19-62706E023703}">
                      <ahyp:hlinkClr val="tx"/>
                    </a:ext>
                  </a:extLst>
                </a:hlinkClick>
              </a:rPr>
              <a:t>https://youtu.be/pKFtyaAPzYo</a:t>
            </a:r>
            <a:endParaRPr sz="1200" u="sng">
              <a:solidFill>
                <a:srgbClr val="0000FF"/>
              </a:solidFill>
              <a:latin typeface="Times New Roman"/>
              <a:ea typeface="Times New Roman"/>
              <a:cs typeface="Times New Roman"/>
              <a:sym typeface="Times New Roman"/>
            </a:endParaRPr>
          </a:p>
          <a:p>
            <a:pPr indent="0" lvl="0" marL="0" rtl="0" algn="l">
              <a:lnSpc>
                <a:spcPct val="119318"/>
              </a:lnSpc>
              <a:spcBef>
                <a:spcPts val="800"/>
              </a:spcBef>
              <a:spcAft>
                <a:spcPts val="0"/>
              </a:spcAft>
              <a:buNone/>
            </a:pPr>
            <a:r>
              <a:rPr lang="en" sz="1200">
                <a:solidFill>
                  <a:srgbClr val="FFFFFF"/>
                </a:solidFill>
                <a:latin typeface="Times New Roman"/>
                <a:ea typeface="Times New Roman"/>
                <a:cs typeface="Times New Roman"/>
                <a:sym typeface="Times New Roman"/>
              </a:rPr>
              <a:t>Music:</a:t>
            </a:r>
            <a:r>
              <a:rPr lang="en" sz="1200">
                <a:solidFill>
                  <a:srgbClr val="000000"/>
                </a:solidFill>
                <a:latin typeface="Times New Roman"/>
                <a:ea typeface="Times New Roman"/>
                <a:cs typeface="Times New Roman"/>
                <a:sym typeface="Times New Roman"/>
              </a:rPr>
              <a:t> </a:t>
            </a:r>
            <a:r>
              <a:rPr lang="en" sz="1200" u="sng">
                <a:solidFill>
                  <a:srgbClr val="0000FF"/>
                </a:solidFill>
                <a:latin typeface="Times New Roman"/>
                <a:ea typeface="Times New Roman"/>
                <a:cs typeface="Times New Roman"/>
                <a:sym typeface="Times New Roman"/>
                <a:hlinkClick r:id="rId9">
                  <a:extLst>
                    <a:ext uri="{A12FA001-AC4F-418D-AE19-62706E023703}">
                      <ahyp:hlinkClr val="tx"/>
                    </a:ext>
                  </a:extLst>
                </a:hlinkClick>
              </a:rPr>
              <a:t>https://youtu.be/KOf3P5y19Bw</a:t>
            </a:r>
            <a:endParaRPr/>
          </a:p>
          <a:p>
            <a:pPr indent="0" lvl="0" marL="0" rtl="0" algn="l">
              <a:lnSpc>
                <a:spcPct val="119318"/>
              </a:lnSpc>
              <a:spcBef>
                <a:spcPts val="800"/>
              </a:spcBef>
              <a:spcAft>
                <a:spcPts val="0"/>
              </a:spcAft>
              <a:buNone/>
            </a:pPr>
            <a:r>
              <a:rPr lang="en" sz="1200">
                <a:latin typeface="Times New Roman"/>
                <a:ea typeface="Times New Roman"/>
                <a:cs typeface="Times New Roman"/>
                <a:sym typeface="Times New Roman"/>
              </a:rPr>
              <a:t>Transition:</a:t>
            </a:r>
            <a:r>
              <a:rPr lang="en" sz="1200">
                <a:solidFill>
                  <a:srgbClr val="0000FF"/>
                </a:solidFill>
                <a:latin typeface="Times New Roman"/>
                <a:ea typeface="Times New Roman"/>
                <a:cs typeface="Times New Roman"/>
                <a:sym typeface="Times New Roman"/>
              </a:rPr>
              <a:t> </a:t>
            </a:r>
            <a:r>
              <a:rPr lang="en" sz="1200" u="sng">
                <a:solidFill>
                  <a:srgbClr val="0000FF"/>
                </a:solidFill>
                <a:latin typeface="Times New Roman"/>
                <a:ea typeface="Times New Roman"/>
                <a:cs typeface="Times New Roman"/>
                <a:sym typeface="Times New Roman"/>
                <a:hlinkClick r:id="rId10">
                  <a:extLst>
                    <a:ext uri="{A12FA001-AC4F-418D-AE19-62706E023703}">
                      <ahyp:hlinkClr val="tx"/>
                    </a:ext>
                  </a:extLst>
                </a:hlinkClick>
              </a:rPr>
              <a:t>https://youtu.be/CE9VOZivb3I</a:t>
            </a:r>
            <a:endParaRPr sz="1200">
              <a:solidFill>
                <a:srgbClr val="0000FF"/>
              </a:solidFill>
              <a:latin typeface="Times New Roman"/>
              <a:ea typeface="Times New Roman"/>
              <a:cs typeface="Times New Roman"/>
              <a:sym typeface="Times New Roman"/>
            </a:endParaRPr>
          </a:p>
          <a:p>
            <a:pPr indent="0" lvl="0" marL="0" rtl="0" algn="l">
              <a:lnSpc>
                <a:spcPct val="119318"/>
              </a:lnSpc>
              <a:spcBef>
                <a:spcPts val="800"/>
              </a:spcBef>
              <a:spcAft>
                <a:spcPts val="0"/>
              </a:spcAft>
              <a:buNone/>
            </a:pPr>
            <a:r>
              <a:rPr lang="en" sz="1200">
                <a:latin typeface="Times New Roman"/>
                <a:ea typeface="Times New Roman"/>
                <a:cs typeface="Times New Roman"/>
                <a:sym typeface="Times New Roman"/>
              </a:rPr>
              <a:t>Laser: </a:t>
            </a:r>
            <a:r>
              <a:rPr lang="en" sz="1200" u="sng">
                <a:solidFill>
                  <a:srgbClr val="0000FF"/>
                </a:solidFill>
                <a:latin typeface="Times New Roman"/>
                <a:ea typeface="Times New Roman"/>
                <a:cs typeface="Times New Roman"/>
                <a:sym typeface="Times New Roman"/>
                <a:hlinkClick r:id="rId11">
                  <a:extLst>
                    <a:ext uri="{A12FA001-AC4F-418D-AE19-62706E023703}">
                      <ahyp:hlinkClr val="tx"/>
                    </a:ext>
                  </a:extLst>
                </a:hlinkClick>
              </a:rPr>
              <a:t>https://youtu.be/S6eRVwAtfOM</a:t>
            </a:r>
            <a:endParaRPr sz="1200">
              <a:solidFill>
                <a:srgbClr val="0000FF"/>
              </a:solidFill>
              <a:latin typeface="Times New Roman"/>
              <a:ea typeface="Times New Roman"/>
              <a:cs typeface="Times New Roman"/>
              <a:sym typeface="Times New Roman"/>
            </a:endParaRPr>
          </a:p>
          <a:p>
            <a:pPr indent="0" lvl="0" marL="0" rtl="0" algn="l">
              <a:lnSpc>
                <a:spcPct val="119318"/>
              </a:lnSpc>
              <a:spcBef>
                <a:spcPts val="800"/>
              </a:spcBef>
              <a:spcAft>
                <a:spcPts val="0"/>
              </a:spcAft>
              <a:buNone/>
            </a:pPr>
            <a:r>
              <a:rPr lang="en" sz="1200">
                <a:latin typeface="Times New Roman"/>
                <a:ea typeface="Times New Roman"/>
                <a:cs typeface="Times New Roman"/>
                <a:sym typeface="Times New Roman"/>
              </a:rPr>
              <a:t>Player Dash:</a:t>
            </a:r>
            <a:r>
              <a:rPr lang="en" sz="1200">
                <a:solidFill>
                  <a:srgbClr val="0000FF"/>
                </a:solidFill>
                <a:latin typeface="Times New Roman"/>
                <a:ea typeface="Times New Roman"/>
                <a:cs typeface="Times New Roman"/>
                <a:sym typeface="Times New Roman"/>
              </a:rPr>
              <a:t> </a:t>
            </a:r>
            <a:r>
              <a:rPr lang="en" sz="1200" u="sng">
                <a:solidFill>
                  <a:srgbClr val="0000FF"/>
                </a:solidFill>
                <a:latin typeface="Times New Roman"/>
                <a:ea typeface="Times New Roman"/>
                <a:cs typeface="Times New Roman"/>
                <a:sym typeface="Times New Roman"/>
                <a:hlinkClick r:id="rId12">
                  <a:extLst>
                    <a:ext uri="{A12FA001-AC4F-418D-AE19-62706E023703}">
                      <ahyp:hlinkClr val="tx"/>
                    </a:ext>
                  </a:extLst>
                </a:hlinkClick>
              </a:rPr>
              <a:t>https://youtu.be/Bf_5qIt9Gr8</a:t>
            </a:r>
            <a:endParaRPr sz="1200">
              <a:solidFill>
                <a:srgbClr val="0000FF"/>
              </a:solidFill>
              <a:latin typeface="Times New Roman"/>
              <a:ea typeface="Times New Roman"/>
              <a:cs typeface="Times New Roman"/>
              <a:sym typeface="Times New Roman"/>
            </a:endParaRPr>
          </a:p>
          <a:p>
            <a:pPr indent="0" lvl="0" marL="0" rtl="0" algn="l">
              <a:lnSpc>
                <a:spcPct val="119318"/>
              </a:lnSpc>
              <a:spcBef>
                <a:spcPts val="800"/>
              </a:spcBef>
              <a:spcAft>
                <a:spcPts val="0"/>
              </a:spcAft>
              <a:buNone/>
            </a:pPr>
            <a:r>
              <a:rPr lang="en" sz="1200">
                <a:latin typeface="Times New Roman"/>
                <a:ea typeface="Times New Roman"/>
                <a:cs typeface="Times New Roman"/>
                <a:sym typeface="Times New Roman"/>
              </a:rPr>
              <a:t>Mouse Shoot: </a:t>
            </a:r>
            <a:r>
              <a:rPr lang="en" sz="1200" u="sng">
                <a:solidFill>
                  <a:srgbClr val="0000FF"/>
                </a:solidFill>
                <a:latin typeface="Times New Roman"/>
                <a:ea typeface="Times New Roman"/>
                <a:cs typeface="Times New Roman"/>
                <a:sym typeface="Times New Roman"/>
                <a:hlinkClick r:id="rId13">
                  <a:extLst>
                    <a:ext uri="{A12FA001-AC4F-418D-AE19-62706E023703}">
                      <ahyp:hlinkClr val="tx"/>
                    </a:ext>
                  </a:extLst>
                </a:hlinkClick>
              </a:rPr>
              <a:t>https://youtu.be/-bkmPm_Besk</a:t>
            </a:r>
            <a:endParaRPr sz="1200">
              <a:solidFill>
                <a:srgbClr val="0000FF"/>
              </a:solidFill>
              <a:latin typeface="Times New Roman"/>
              <a:ea typeface="Times New Roman"/>
              <a:cs typeface="Times New Roman"/>
              <a:sym typeface="Times New Roman"/>
            </a:endParaRPr>
          </a:p>
          <a:p>
            <a:pPr indent="0" lvl="0" marL="0" rtl="0" algn="l">
              <a:lnSpc>
                <a:spcPct val="119318"/>
              </a:lnSpc>
              <a:spcBef>
                <a:spcPts val="800"/>
              </a:spcBef>
              <a:spcAft>
                <a:spcPts val="80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Premise</a:t>
            </a:r>
            <a:endParaRPr/>
          </a:p>
        </p:txBody>
      </p:sp>
      <p:sp>
        <p:nvSpPr>
          <p:cNvPr id="153" name="Google Shape;153;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a colorful Kingdom a present was delivered to the King from the dungeons. Unknowing of who the sender was the King opened the present only to reveal a small prism. The prism absorbed all the colors of the kingdom and traveled </a:t>
            </a:r>
            <a:r>
              <a:rPr lang="en"/>
              <a:t>back</a:t>
            </a:r>
            <a:r>
              <a:rPr lang="en"/>
              <a:t> to the dungeons leaving the </a:t>
            </a:r>
            <a:r>
              <a:rPr lang="en"/>
              <a:t>kingdom</a:t>
            </a:r>
            <a:r>
              <a:rPr lang="en"/>
              <a:t> lifeless. </a:t>
            </a:r>
            <a:endParaRPr/>
          </a:p>
          <a:p>
            <a:pPr indent="0" lvl="0" marL="0" rtl="0" algn="l">
              <a:spcBef>
                <a:spcPts val="1200"/>
              </a:spcBef>
              <a:spcAft>
                <a:spcPts val="0"/>
              </a:spcAft>
              <a:buNone/>
            </a:pPr>
            <a:r>
              <a:rPr lang="en"/>
              <a:t>A hermit living in the outskirts of the kingdom was not affected by the prism. As he drew near the king sought him out and asked him to retrieve the color back to their kingdom and he would be rewarded handsomely.</a:t>
            </a:r>
            <a:endParaRPr/>
          </a:p>
          <a:p>
            <a:pPr indent="0" lvl="0" marL="0" rtl="0" algn="l">
              <a:spcBef>
                <a:spcPts val="1200"/>
              </a:spcBef>
              <a:spcAft>
                <a:spcPts val="1200"/>
              </a:spcAft>
              <a:buNone/>
            </a:pPr>
            <a:r>
              <a:rPr lang="en"/>
              <a:t>With </a:t>
            </a:r>
            <a:r>
              <a:rPr lang="en"/>
              <a:t>nothing</a:t>
            </a:r>
            <a:r>
              <a:rPr lang="en"/>
              <a:t> to </a:t>
            </a:r>
            <a:r>
              <a:rPr lang="en"/>
              <a:t>lose</a:t>
            </a:r>
            <a:r>
              <a:rPr lang="en"/>
              <a:t> he agreed and the King granted him a crest that allowed him to manipulate color, and so his journey begins in the prism’s dungeon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Sources cont.</a:t>
            </a:r>
            <a:endParaRPr/>
          </a:p>
        </p:txBody>
      </p:sp>
      <p:sp>
        <p:nvSpPr>
          <p:cNvPr id="472" name="Google Shape;472;p5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20000"/>
          </a:bodyPr>
          <a:lstStyle/>
          <a:p>
            <a:pPr indent="0" lvl="0" marL="0" rtl="0" algn="l">
              <a:lnSpc>
                <a:spcPct val="119318"/>
              </a:lnSpc>
              <a:spcBef>
                <a:spcPts val="0"/>
              </a:spcBef>
              <a:spcAft>
                <a:spcPts val="0"/>
              </a:spcAft>
              <a:buNone/>
            </a:pPr>
            <a:r>
              <a:rPr lang="en" sz="1200">
                <a:latin typeface="Times New Roman"/>
                <a:ea typeface="Times New Roman"/>
                <a:cs typeface="Times New Roman"/>
                <a:sym typeface="Times New Roman"/>
              </a:rPr>
              <a:t>Ava Low - Into the Prism </a:t>
            </a:r>
            <a:r>
              <a:rPr lang="en" sz="1200" u="sng">
                <a:solidFill>
                  <a:srgbClr val="0000FF"/>
                </a:solidFill>
                <a:latin typeface="Times New Roman"/>
                <a:ea typeface="Times New Roman"/>
                <a:cs typeface="Times New Roman"/>
                <a:sym typeface="Times New Roman"/>
                <a:hlinkClick r:id="rId3">
                  <a:extLst>
                    <a:ext uri="{A12FA001-AC4F-418D-AE19-62706E023703}">
                      <ahyp:hlinkClr val="tx"/>
                    </a:ext>
                  </a:extLst>
                </a:hlinkClick>
              </a:rPr>
              <a:t>https://www.epidemicsound.com/track/JusvqlEULL/</a:t>
            </a:r>
            <a:endParaRPr sz="1200" u="sng">
              <a:solidFill>
                <a:srgbClr val="0000FF"/>
              </a:solidFill>
              <a:latin typeface="Times New Roman"/>
              <a:ea typeface="Times New Roman"/>
              <a:cs typeface="Times New Roman"/>
              <a:sym typeface="Times New Roman"/>
            </a:endParaRPr>
          </a:p>
          <a:p>
            <a:pPr indent="0" lvl="0" marL="0" rtl="0" algn="l">
              <a:lnSpc>
                <a:spcPct val="119318"/>
              </a:lnSpc>
              <a:spcBef>
                <a:spcPts val="800"/>
              </a:spcBef>
              <a:spcAft>
                <a:spcPts val="0"/>
              </a:spcAft>
              <a:buNone/>
            </a:pPr>
            <a:r>
              <a:rPr lang="en" sz="1200">
                <a:latin typeface="Times New Roman"/>
                <a:ea typeface="Times New Roman"/>
                <a:cs typeface="Times New Roman"/>
                <a:sym typeface="Times New Roman"/>
              </a:rPr>
              <a:t>Lexica – Helios</a:t>
            </a:r>
            <a:r>
              <a:rPr lang="en" sz="1200">
                <a:solidFill>
                  <a:srgbClr val="000000"/>
                </a:solidFill>
                <a:latin typeface="Times New Roman"/>
                <a:ea typeface="Times New Roman"/>
                <a:cs typeface="Times New Roman"/>
                <a:sym typeface="Times New Roman"/>
              </a:rPr>
              <a:t> </a:t>
            </a:r>
            <a:r>
              <a:rPr lang="en" sz="1200" u="sng">
                <a:solidFill>
                  <a:srgbClr val="0000FF"/>
                </a:solidFill>
                <a:latin typeface="Times New Roman"/>
                <a:ea typeface="Times New Roman"/>
                <a:cs typeface="Times New Roman"/>
                <a:sym typeface="Times New Roman"/>
                <a:hlinkClick r:id="rId4">
                  <a:extLst>
                    <a:ext uri="{A12FA001-AC4F-418D-AE19-62706E023703}">
                      <ahyp:hlinkClr val="tx"/>
                    </a:ext>
                  </a:extLst>
                </a:hlinkClick>
              </a:rPr>
              <a:t>https://www.epidemicsound.com/track/HLklhDSNTw/</a:t>
            </a:r>
            <a:endParaRPr sz="1200" u="sng">
              <a:solidFill>
                <a:srgbClr val="0000FF"/>
              </a:solidFill>
              <a:latin typeface="Times New Roman"/>
              <a:ea typeface="Times New Roman"/>
              <a:cs typeface="Times New Roman"/>
              <a:sym typeface="Times New Roman"/>
            </a:endParaRPr>
          </a:p>
          <a:p>
            <a:pPr indent="0" lvl="0" marL="0" rtl="0" algn="l">
              <a:lnSpc>
                <a:spcPct val="119318"/>
              </a:lnSpc>
              <a:spcBef>
                <a:spcPts val="800"/>
              </a:spcBef>
              <a:spcAft>
                <a:spcPts val="0"/>
              </a:spcAft>
              <a:buNone/>
            </a:pPr>
            <a:r>
              <a:rPr lang="en" sz="1200">
                <a:latin typeface="Times New Roman"/>
                <a:ea typeface="Times New Roman"/>
                <a:cs typeface="Times New Roman"/>
                <a:sym typeface="Times New Roman"/>
              </a:rPr>
              <a:t>Lupus Nocte – Astrophage </a:t>
            </a:r>
            <a:r>
              <a:rPr lang="en" sz="1200" u="sng">
                <a:solidFill>
                  <a:srgbClr val="0000FF"/>
                </a:solidFill>
                <a:latin typeface="Times New Roman"/>
                <a:ea typeface="Times New Roman"/>
                <a:cs typeface="Times New Roman"/>
                <a:sym typeface="Times New Roman"/>
                <a:hlinkClick r:id="rId5">
                  <a:extLst>
                    <a:ext uri="{A12FA001-AC4F-418D-AE19-62706E023703}">
                      <ahyp:hlinkClr val="tx"/>
                    </a:ext>
                  </a:extLst>
                </a:hlinkClick>
              </a:rPr>
              <a:t>https://www.epidemicsound.com/track/t40NyOP3s9/</a:t>
            </a:r>
            <a:endParaRPr sz="1200" u="sng">
              <a:solidFill>
                <a:srgbClr val="0000FF"/>
              </a:solidFill>
              <a:latin typeface="Times New Roman"/>
              <a:ea typeface="Times New Roman"/>
              <a:cs typeface="Times New Roman"/>
              <a:sym typeface="Times New Roman"/>
            </a:endParaRPr>
          </a:p>
          <a:p>
            <a:pPr indent="0" lvl="0" marL="0" rtl="0" algn="l">
              <a:spcBef>
                <a:spcPts val="800"/>
              </a:spcBef>
              <a:spcAft>
                <a:spcPts val="0"/>
              </a:spcAft>
              <a:buNone/>
            </a:pPr>
            <a:r>
              <a:rPr lang="en" sz="1200">
                <a:latin typeface="Times New Roman"/>
                <a:ea typeface="Times New Roman"/>
                <a:cs typeface="Times New Roman"/>
                <a:sym typeface="Times New Roman"/>
              </a:rPr>
              <a:t>Simple Player Movement: </a:t>
            </a:r>
            <a:r>
              <a:rPr lang="en" sz="1200" u="sng">
                <a:solidFill>
                  <a:srgbClr val="0000FF"/>
                </a:solidFill>
                <a:latin typeface="Times New Roman"/>
                <a:ea typeface="Times New Roman"/>
                <a:cs typeface="Times New Roman"/>
                <a:sym typeface="Times New Roman"/>
                <a:hlinkClick r:id="rId6">
                  <a:extLst>
                    <a:ext uri="{A12FA001-AC4F-418D-AE19-62706E023703}">
                      <ahyp:hlinkClr val="tx"/>
                    </a:ext>
                  </a:extLst>
                </a:hlinkClick>
              </a:rPr>
              <a:t>https://youtu.be/whzomFgjT50</a:t>
            </a:r>
            <a:endParaRPr sz="1200">
              <a:solidFill>
                <a:srgbClr val="0000FF"/>
              </a:solidFill>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Astar: </a:t>
            </a:r>
            <a:r>
              <a:rPr lang="en" sz="1200" u="sng">
                <a:solidFill>
                  <a:srgbClr val="0000FF"/>
                </a:solidFill>
                <a:latin typeface="Times New Roman"/>
                <a:ea typeface="Times New Roman"/>
                <a:cs typeface="Times New Roman"/>
                <a:sym typeface="Times New Roman"/>
                <a:hlinkClick r:id="rId7">
                  <a:extLst>
                    <a:ext uri="{A12FA001-AC4F-418D-AE19-62706E023703}">
                      <ahyp:hlinkClr val="tx"/>
                    </a:ext>
                  </a:extLst>
                </a:hlinkClick>
              </a:rPr>
              <a:t>https://www.youtube.com/watch?v=jvtFUfJ6CP8</a:t>
            </a:r>
            <a:r>
              <a:rPr lang="en" sz="1200">
                <a:solidFill>
                  <a:srgbClr val="0000FF"/>
                </a:solidFill>
                <a:latin typeface="Times New Roman"/>
                <a:ea typeface="Times New Roman"/>
                <a:cs typeface="Times New Roman"/>
                <a:sym typeface="Times New Roman"/>
              </a:rPr>
              <a:t> </a:t>
            </a:r>
            <a:endParaRPr sz="1200">
              <a:solidFill>
                <a:srgbClr val="0000FF"/>
              </a:solidFill>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Animations: </a:t>
            </a:r>
            <a:r>
              <a:rPr lang="en" sz="1200">
                <a:solidFill>
                  <a:srgbClr val="0000FF"/>
                </a:solidFill>
                <a:uFill>
                  <a:noFill/>
                </a:uFill>
                <a:latin typeface="Times New Roman"/>
                <a:ea typeface="Times New Roman"/>
                <a:cs typeface="Times New Roman"/>
                <a:sym typeface="Times New Roman"/>
                <a:hlinkClick r:id="rId8">
                  <a:extLst>
                    <a:ext uri="{A12FA001-AC4F-418D-AE19-62706E023703}">
                      <ahyp:hlinkClr val="tx"/>
                    </a:ext>
                  </a:extLst>
                </a:hlinkClick>
              </a:rPr>
              <a:t>https://www.youtube.com/watch?v=hkaysu1Z-N8</a:t>
            </a:r>
            <a:endParaRPr sz="1200">
              <a:solidFill>
                <a:srgbClr val="0000FF"/>
              </a:solidFill>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Knockback: </a:t>
            </a:r>
            <a:r>
              <a:rPr lang="en" sz="1100" u="sng">
                <a:solidFill>
                  <a:srgbClr val="0000FF"/>
                </a:solidFill>
                <a:latin typeface="Times New Roman"/>
                <a:ea typeface="Times New Roman"/>
                <a:cs typeface="Times New Roman"/>
                <a:sym typeface="Times New Roman"/>
                <a:hlinkClick r:id="rId9">
                  <a:extLst>
                    <a:ext uri="{A12FA001-AC4F-418D-AE19-62706E023703}">
                      <ahyp:hlinkClr val="tx"/>
                    </a:ext>
                  </a:extLst>
                </a:hlinkClick>
              </a:rPr>
              <a:t>https://www.youtube.com/watch?v=RXhTD8YZnY4</a:t>
            </a:r>
            <a:r>
              <a:rPr lang="en" sz="1100">
                <a:solidFill>
                  <a:srgbClr val="0000FF"/>
                </a:solidFill>
                <a:latin typeface="Times New Roman"/>
                <a:ea typeface="Times New Roman"/>
                <a:cs typeface="Times New Roman"/>
                <a:sym typeface="Times New Roman"/>
              </a:rPr>
              <a:t> </a:t>
            </a:r>
            <a:endParaRPr sz="1200">
              <a:solidFill>
                <a:srgbClr val="0000FF"/>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Planning User Stories: Figma</a:t>
            </a:r>
            <a:endParaRPr/>
          </a:p>
        </p:txBody>
      </p:sp>
      <p:sp>
        <p:nvSpPr>
          <p:cNvPr id="159" name="Google Shape;159;p17"/>
          <p:cNvSpPr txBox="1"/>
          <p:nvPr>
            <p:ph idx="1" type="body"/>
          </p:nvPr>
        </p:nvSpPr>
        <p:spPr>
          <a:xfrm>
            <a:off x="1297500" y="1567550"/>
            <a:ext cx="2889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Figma creates user stories that included the cause and effect of some common player interactions.</a:t>
            </a:r>
            <a:endParaRPr/>
          </a:p>
          <a:p>
            <a:pPr indent="0" lvl="0" marL="0" rtl="0" algn="l">
              <a:spcBef>
                <a:spcPts val="1200"/>
              </a:spcBef>
              <a:spcAft>
                <a:spcPts val="1200"/>
              </a:spcAft>
              <a:buNone/>
            </a:pPr>
            <a:r>
              <a:rPr lang="en"/>
              <a:t>We used it to decide the character models, dungeon iteration, boss attacks, and enemy attacks. </a:t>
            </a:r>
            <a:endParaRPr/>
          </a:p>
        </p:txBody>
      </p:sp>
      <p:pic>
        <p:nvPicPr>
          <p:cNvPr id="160" name="Google Shape;160;p17"/>
          <p:cNvPicPr preferRelativeResize="0"/>
          <p:nvPr/>
        </p:nvPicPr>
        <p:blipFill>
          <a:blip r:embed="rId3">
            <a:alphaModFix/>
          </a:blip>
          <a:stretch>
            <a:fillRect/>
          </a:stretch>
        </p:blipFill>
        <p:spPr>
          <a:xfrm>
            <a:off x="2372549" y="3627524"/>
            <a:ext cx="6073526" cy="1300225"/>
          </a:xfrm>
          <a:prstGeom prst="rect">
            <a:avLst/>
          </a:prstGeom>
          <a:noFill/>
          <a:ln>
            <a:noFill/>
          </a:ln>
        </p:spPr>
      </p:pic>
      <p:pic>
        <p:nvPicPr>
          <p:cNvPr id="161" name="Google Shape;161;p17"/>
          <p:cNvPicPr preferRelativeResize="0"/>
          <p:nvPr/>
        </p:nvPicPr>
        <p:blipFill>
          <a:blip r:embed="rId4">
            <a:alphaModFix/>
          </a:blip>
          <a:stretch>
            <a:fillRect/>
          </a:stretch>
        </p:blipFill>
        <p:spPr>
          <a:xfrm>
            <a:off x="4428325" y="1246538"/>
            <a:ext cx="4017755" cy="222985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Planning User Stories: Figma Models</a:t>
            </a:r>
            <a:endParaRPr/>
          </a:p>
        </p:txBody>
      </p:sp>
      <p:pic>
        <p:nvPicPr>
          <p:cNvPr id="167" name="Google Shape;167;p18"/>
          <p:cNvPicPr preferRelativeResize="0"/>
          <p:nvPr/>
        </p:nvPicPr>
        <p:blipFill>
          <a:blip r:embed="rId3">
            <a:alphaModFix/>
          </a:blip>
          <a:stretch>
            <a:fillRect/>
          </a:stretch>
        </p:blipFill>
        <p:spPr>
          <a:xfrm>
            <a:off x="1135075" y="1398275"/>
            <a:ext cx="2969325" cy="2705300"/>
          </a:xfrm>
          <a:prstGeom prst="rect">
            <a:avLst/>
          </a:prstGeom>
          <a:noFill/>
          <a:ln>
            <a:noFill/>
          </a:ln>
        </p:spPr>
      </p:pic>
      <p:pic>
        <p:nvPicPr>
          <p:cNvPr id="168" name="Google Shape;168;p18"/>
          <p:cNvPicPr preferRelativeResize="0"/>
          <p:nvPr/>
        </p:nvPicPr>
        <p:blipFill>
          <a:blip r:embed="rId4">
            <a:alphaModFix/>
          </a:blip>
          <a:stretch>
            <a:fillRect/>
          </a:stretch>
        </p:blipFill>
        <p:spPr>
          <a:xfrm>
            <a:off x="4274475" y="1398275"/>
            <a:ext cx="1963172" cy="3530850"/>
          </a:xfrm>
          <a:prstGeom prst="rect">
            <a:avLst/>
          </a:prstGeom>
          <a:noFill/>
          <a:ln>
            <a:noFill/>
          </a:ln>
        </p:spPr>
      </p:pic>
      <p:pic>
        <p:nvPicPr>
          <p:cNvPr id="169" name="Google Shape;169;p18"/>
          <p:cNvPicPr preferRelativeResize="0"/>
          <p:nvPr/>
        </p:nvPicPr>
        <p:blipFill>
          <a:blip r:embed="rId5">
            <a:alphaModFix/>
          </a:blip>
          <a:stretch>
            <a:fillRect/>
          </a:stretch>
        </p:blipFill>
        <p:spPr>
          <a:xfrm>
            <a:off x="6480747" y="1398275"/>
            <a:ext cx="2174365" cy="3530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Planning User Stories: Boss</a:t>
            </a:r>
            <a:endParaRPr/>
          </a:p>
        </p:txBody>
      </p:sp>
      <p:pic>
        <p:nvPicPr>
          <p:cNvPr id="175" name="Google Shape;175;p19"/>
          <p:cNvPicPr preferRelativeResize="0"/>
          <p:nvPr/>
        </p:nvPicPr>
        <p:blipFill>
          <a:blip r:embed="rId3">
            <a:alphaModFix/>
          </a:blip>
          <a:stretch>
            <a:fillRect/>
          </a:stretch>
        </p:blipFill>
        <p:spPr>
          <a:xfrm>
            <a:off x="229700" y="1469188"/>
            <a:ext cx="8839203" cy="29407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Planning User Stories: Word</a:t>
            </a:r>
            <a:endParaRPr/>
          </a:p>
        </p:txBody>
      </p:sp>
      <p:pic>
        <p:nvPicPr>
          <p:cNvPr id="181" name="Google Shape;181;p20"/>
          <p:cNvPicPr preferRelativeResize="0"/>
          <p:nvPr/>
        </p:nvPicPr>
        <p:blipFill>
          <a:blip r:embed="rId3">
            <a:alphaModFix/>
          </a:blip>
          <a:stretch>
            <a:fillRect/>
          </a:stretch>
        </p:blipFill>
        <p:spPr>
          <a:xfrm>
            <a:off x="6207725" y="1123850"/>
            <a:ext cx="2225787" cy="3530850"/>
          </a:xfrm>
          <a:prstGeom prst="rect">
            <a:avLst/>
          </a:prstGeom>
          <a:noFill/>
          <a:ln>
            <a:noFill/>
          </a:ln>
        </p:spPr>
      </p:pic>
      <p:sp>
        <p:nvSpPr>
          <p:cNvPr id="182" name="Google Shape;182;p20"/>
          <p:cNvSpPr txBox="1"/>
          <p:nvPr>
            <p:ph idx="1" type="body"/>
          </p:nvPr>
        </p:nvSpPr>
        <p:spPr>
          <a:xfrm>
            <a:off x="1297500" y="1567550"/>
            <a:ext cx="3863700" cy="2911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Throughout this process</a:t>
            </a:r>
            <a:r>
              <a:rPr lang="en" sz="1200"/>
              <a:t> our team was brainstorming ideas on how we would like our game design and mechanics to be like.</a:t>
            </a:r>
            <a:endParaRPr sz="1200"/>
          </a:p>
          <a:p>
            <a:pPr indent="-304800" lvl="0" marL="457200" rtl="0" algn="l">
              <a:spcBef>
                <a:spcPts val="0"/>
              </a:spcBef>
              <a:spcAft>
                <a:spcPts val="0"/>
              </a:spcAft>
              <a:buSzPts val="1200"/>
              <a:buChar char="●"/>
            </a:pPr>
            <a:r>
              <a:rPr lang="en" sz="1200"/>
              <a:t>This process was done in collaboration with the Figma designs to make sure every detail was marked down. </a:t>
            </a:r>
            <a:endParaRPr sz="1200"/>
          </a:p>
          <a:p>
            <a:pPr indent="-304800" lvl="0" marL="457200" rtl="0" algn="l">
              <a:spcBef>
                <a:spcPts val="0"/>
              </a:spcBef>
              <a:spcAft>
                <a:spcPts val="0"/>
              </a:spcAft>
              <a:buSzPts val="1200"/>
              <a:buChar char="●"/>
            </a:pPr>
            <a:r>
              <a:rPr lang="en" sz="1200"/>
              <a:t>A Google Doc was made describing events that would occur between the player, enemy, boss, and user</a:t>
            </a:r>
            <a:endParaRPr sz="1200"/>
          </a:p>
          <a:p>
            <a:pPr indent="-304800" lvl="0" marL="457200" rtl="0" algn="l">
              <a:spcBef>
                <a:spcPts val="0"/>
              </a:spcBef>
              <a:spcAft>
                <a:spcPts val="0"/>
              </a:spcAft>
              <a:buSzPts val="1200"/>
              <a:buChar char="●"/>
            </a:pPr>
            <a:r>
              <a:rPr lang="en" sz="1200"/>
              <a:t>This included attacking, defending, damage, game settings, item pickups, etc.</a:t>
            </a:r>
            <a:endParaRPr sz="1200"/>
          </a:p>
          <a:p>
            <a:pPr indent="0" lvl="0" marL="0" rtl="0" algn="l">
              <a:spcBef>
                <a:spcPts val="1200"/>
              </a:spcBef>
              <a:spcAft>
                <a:spcPts val="1200"/>
              </a:spcAft>
              <a:buNone/>
            </a:pPr>
            <a:r>
              <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Planning Tasks: Jira</a:t>
            </a:r>
            <a:endParaRPr/>
          </a:p>
        </p:txBody>
      </p:sp>
      <p:sp>
        <p:nvSpPr>
          <p:cNvPr id="188" name="Google Shape;188;p21"/>
          <p:cNvSpPr txBox="1"/>
          <p:nvPr>
            <p:ph idx="1" type="body"/>
          </p:nvPr>
        </p:nvSpPr>
        <p:spPr>
          <a:xfrm>
            <a:off x="1297500" y="1567550"/>
            <a:ext cx="3890400" cy="3170400"/>
          </a:xfrm>
          <a:prstGeom prst="rect">
            <a:avLst/>
          </a:prstGeom>
        </p:spPr>
        <p:txBody>
          <a:bodyPr anchorCtr="0" anchor="t" bIns="91425" lIns="91425" spcFirstLastPara="1" rIns="91425" wrap="square" tIns="91425">
            <a:normAutofit fontScale="55000" lnSpcReduction="10000"/>
          </a:bodyPr>
          <a:lstStyle/>
          <a:p>
            <a:pPr indent="-307262" lvl="0" marL="457200" rtl="0" algn="l">
              <a:spcBef>
                <a:spcPts val="0"/>
              </a:spcBef>
              <a:spcAft>
                <a:spcPts val="0"/>
              </a:spcAft>
              <a:buSzPct val="100000"/>
              <a:buChar char="●"/>
            </a:pPr>
            <a:r>
              <a:rPr lang="en" sz="2252"/>
              <a:t>Jira managed our work by working in iterations and assigning ourselves tasks. </a:t>
            </a:r>
            <a:endParaRPr sz="2252"/>
          </a:p>
          <a:p>
            <a:pPr indent="-307262" lvl="0" marL="457200" rtl="0" algn="l">
              <a:spcBef>
                <a:spcPts val="0"/>
              </a:spcBef>
              <a:spcAft>
                <a:spcPts val="0"/>
              </a:spcAft>
              <a:buSzPct val="100000"/>
              <a:buChar char="●"/>
            </a:pPr>
            <a:r>
              <a:rPr lang="en" sz="2252"/>
              <a:t>Player Movement + Rooms</a:t>
            </a:r>
            <a:endParaRPr sz="2252"/>
          </a:p>
          <a:p>
            <a:pPr indent="-307262" lvl="1" marL="914400" rtl="0" algn="l">
              <a:spcBef>
                <a:spcPts val="0"/>
              </a:spcBef>
              <a:spcAft>
                <a:spcPts val="0"/>
              </a:spcAft>
              <a:buSzPct val="100000"/>
              <a:buChar char="○"/>
            </a:pPr>
            <a:r>
              <a:rPr lang="en" sz="2252"/>
              <a:t>For player movement, UI, health, and color system.</a:t>
            </a:r>
            <a:endParaRPr sz="2252"/>
          </a:p>
          <a:p>
            <a:pPr indent="-307262" lvl="0" marL="457200" rtl="0" algn="l">
              <a:spcBef>
                <a:spcPts val="0"/>
              </a:spcBef>
              <a:spcAft>
                <a:spcPts val="0"/>
              </a:spcAft>
              <a:buSzPct val="100000"/>
              <a:buChar char="●"/>
            </a:pPr>
            <a:r>
              <a:rPr lang="en" sz="2252"/>
              <a:t>Player Fights Enemies (Demo)</a:t>
            </a:r>
            <a:endParaRPr sz="2252"/>
          </a:p>
          <a:p>
            <a:pPr indent="-307262" lvl="1" marL="914400" rtl="0" algn="l">
              <a:spcBef>
                <a:spcPts val="0"/>
              </a:spcBef>
              <a:spcAft>
                <a:spcPts val="0"/>
              </a:spcAft>
              <a:buSzPct val="100000"/>
              <a:buChar char="○"/>
            </a:pPr>
            <a:r>
              <a:rPr lang="en" sz="2252"/>
              <a:t>Red and Yellow enemy’s attacks, movement, health, and procedurally generated map.</a:t>
            </a:r>
            <a:endParaRPr sz="2252"/>
          </a:p>
          <a:p>
            <a:pPr indent="-307262" lvl="0" marL="457200" rtl="0" algn="l">
              <a:spcBef>
                <a:spcPts val="0"/>
              </a:spcBef>
              <a:spcAft>
                <a:spcPts val="0"/>
              </a:spcAft>
              <a:buSzPct val="100000"/>
              <a:buChar char="●"/>
            </a:pPr>
            <a:r>
              <a:rPr lang="en" sz="2252"/>
              <a:t>Issues, Menu, and Boss (Final)</a:t>
            </a:r>
            <a:endParaRPr sz="2252"/>
          </a:p>
          <a:p>
            <a:pPr indent="-307262" lvl="1" marL="914400" rtl="0" algn="l">
              <a:spcBef>
                <a:spcPts val="0"/>
              </a:spcBef>
              <a:spcAft>
                <a:spcPts val="0"/>
              </a:spcAft>
              <a:buSzPct val="100000"/>
              <a:buChar char="○"/>
            </a:pPr>
            <a:r>
              <a:rPr lang="en" sz="2252"/>
              <a:t>Demo issues fixed, Redirect to scenes, boss movement, attacks, and controller, and game over screen.</a:t>
            </a:r>
            <a:endParaRPr sz="2252"/>
          </a:p>
          <a:p>
            <a:pPr indent="0" lvl="0" marL="0" rtl="0" algn="l">
              <a:spcBef>
                <a:spcPts val="1200"/>
              </a:spcBef>
              <a:spcAft>
                <a:spcPts val="1200"/>
              </a:spcAft>
              <a:buNone/>
            </a:pPr>
            <a:r>
              <a:t/>
            </a:r>
            <a:endParaRPr/>
          </a:p>
        </p:txBody>
      </p:sp>
      <p:pic>
        <p:nvPicPr>
          <p:cNvPr id="189" name="Google Shape;189;p21"/>
          <p:cNvPicPr preferRelativeResize="0"/>
          <p:nvPr/>
        </p:nvPicPr>
        <p:blipFill>
          <a:blip r:embed="rId3">
            <a:alphaModFix/>
          </a:blip>
          <a:stretch>
            <a:fillRect/>
          </a:stretch>
        </p:blipFill>
        <p:spPr>
          <a:xfrm>
            <a:off x="5879950" y="3101775"/>
            <a:ext cx="2981325" cy="1447800"/>
          </a:xfrm>
          <a:prstGeom prst="rect">
            <a:avLst/>
          </a:prstGeom>
          <a:noFill/>
          <a:ln>
            <a:noFill/>
          </a:ln>
        </p:spPr>
      </p:pic>
      <p:pic>
        <p:nvPicPr>
          <p:cNvPr id="190" name="Google Shape;190;p21"/>
          <p:cNvPicPr preferRelativeResize="0"/>
          <p:nvPr/>
        </p:nvPicPr>
        <p:blipFill>
          <a:blip r:embed="rId4">
            <a:alphaModFix/>
          </a:blip>
          <a:stretch>
            <a:fillRect/>
          </a:stretch>
        </p:blipFill>
        <p:spPr>
          <a:xfrm>
            <a:off x="5276200" y="1307850"/>
            <a:ext cx="3585074" cy="1695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